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47"/>
  </p:notesMasterIdLst>
  <p:sldIdLst>
    <p:sldId id="256" r:id="rId2"/>
    <p:sldId id="258" r:id="rId3"/>
    <p:sldId id="269" r:id="rId4"/>
    <p:sldId id="274" r:id="rId5"/>
    <p:sldId id="416" r:id="rId6"/>
    <p:sldId id="417" r:id="rId7"/>
    <p:sldId id="418" r:id="rId8"/>
    <p:sldId id="419" r:id="rId9"/>
    <p:sldId id="428" r:id="rId10"/>
    <p:sldId id="429" r:id="rId11"/>
    <p:sldId id="421" r:id="rId12"/>
    <p:sldId id="444" r:id="rId13"/>
    <p:sldId id="422" r:id="rId14"/>
    <p:sldId id="423" r:id="rId15"/>
    <p:sldId id="424" r:id="rId16"/>
    <p:sldId id="425" r:id="rId17"/>
    <p:sldId id="448" r:id="rId18"/>
    <p:sldId id="426" r:id="rId19"/>
    <p:sldId id="427" r:id="rId20"/>
    <p:sldId id="445" r:id="rId21"/>
    <p:sldId id="446" r:id="rId22"/>
    <p:sldId id="430" r:id="rId23"/>
    <p:sldId id="431" r:id="rId24"/>
    <p:sldId id="433" r:id="rId25"/>
    <p:sldId id="432" r:id="rId26"/>
    <p:sldId id="434" r:id="rId27"/>
    <p:sldId id="435" r:id="rId28"/>
    <p:sldId id="447" r:id="rId29"/>
    <p:sldId id="463" r:id="rId30"/>
    <p:sldId id="464" r:id="rId31"/>
    <p:sldId id="459" r:id="rId32"/>
    <p:sldId id="461" r:id="rId33"/>
    <p:sldId id="436" r:id="rId34"/>
    <p:sldId id="466" r:id="rId35"/>
    <p:sldId id="449" r:id="rId36"/>
    <p:sldId id="467" r:id="rId37"/>
    <p:sldId id="451" r:id="rId38"/>
    <p:sldId id="452" r:id="rId39"/>
    <p:sldId id="453" r:id="rId40"/>
    <p:sldId id="454" r:id="rId41"/>
    <p:sldId id="455" r:id="rId42"/>
    <p:sldId id="456" r:id="rId43"/>
    <p:sldId id="457" r:id="rId44"/>
    <p:sldId id="458" r:id="rId45"/>
    <p:sldId id="465" r:id="rId4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5B1F0"/>
    <a:srgbClr val="FFC104"/>
    <a:srgbClr val="FFE59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969" autoAdjust="0"/>
    <p:restoredTop sz="94660"/>
  </p:normalViewPr>
  <p:slideViewPr>
    <p:cSldViewPr snapToGrid="0">
      <p:cViewPr varScale="1">
        <p:scale>
          <a:sx n="147" d="100"/>
          <a:sy n="147" d="100"/>
        </p:scale>
        <p:origin x="360"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9F0F003-251D-4F21-B6F3-E38571C199C6}" type="doc">
      <dgm:prSet loTypeId="urn:microsoft.com/office/officeart/2005/8/layout/hierarchy1" loCatId="hierarchy" qsTypeId="urn:microsoft.com/office/officeart/2005/8/quickstyle/simple1" qsCatId="simple" csTypeId="urn:microsoft.com/office/officeart/2005/8/colors/accent1_2" csCatId="accent1"/>
      <dgm:spPr/>
      <dgm:t>
        <a:bodyPr/>
        <a:lstStyle/>
        <a:p>
          <a:endParaRPr lang="en-US"/>
        </a:p>
      </dgm:t>
    </dgm:pt>
    <dgm:pt modelId="{7BC7D2B0-4496-4C67-A6CF-6E22BB6BFF0F}">
      <dgm:prSet/>
      <dgm:spPr/>
      <dgm:t>
        <a:bodyPr/>
        <a:lstStyle/>
        <a:p>
          <a:r>
            <a:rPr lang="en-US"/>
            <a:t>Most commonly diagnosed cancer worldwide (according to NIH)</a:t>
          </a:r>
        </a:p>
      </dgm:t>
    </dgm:pt>
    <dgm:pt modelId="{2816432F-EFA3-4452-89D9-064C98DE3F88}" type="parTrans" cxnId="{0FEDD7CA-5391-4D46-B98E-C3CFF6508A50}">
      <dgm:prSet/>
      <dgm:spPr/>
      <dgm:t>
        <a:bodyPr/>
        <a:lstStyle/>
        <a:p>
          <a:endParaRPr lang="en-US"/>
        </a:p>
      </dgm:t>
    </dgm:pt>
    <dgm:pt modelId="{C918B626-37E7-4E64-9957-8EF3A4AE50D9}" type="sibTrans" cxnId="{0FEDD7CA-5391-4D46-B98E-C3CFF6508A50}">
      <dgm:prSet/>
      <dgm:spPr/>
      <dgm:t>
        <a:bodyPr/>
        <a:lstStyle/>
        <a:p>
          <a:endParaRPr lang="en-US"/>
        </a:p>
      </dgm:t>
    </dgm:pt>
    <dgm:pt modelId="{94ED7BDE-5751-47EE-97AE-97B7350FBCA0}">
      <dgm:prSet/>
      <dgm:spPr/>
      <dgm:t>
        <a:bodyPr/>
        <a:lstStyle/>
        <a:p>
          <a:r>
            <a:rPr lang="en-US"/>
            <a:t>Every 14 seconds somewhere in the world is diagnosed with breast cancer</a:t>
          </a:r>
        </a:p>
      </dgm:t>
    </dgm:pt>
    <dgm:pt modelId="{038027C5-72C1-40EF-9229-2B90160A6141}" type="parTrans" cxnId="{3152FB0A-D823-4520-B3B1-0BFC7AACE512}">
      <dgm:prSet/>
      <dgm:spPr/>
      <dgm:t>
        <a:bodyPr/>
        <a:lstStyle/>
        <a:p>
          <a:endParaRPr lang="en-US"/>
        </a:p>
      </dgm:t>
    </dgm:pt>
    <dgm:pt modelId="{998D7944-8116-4E77-90F5-3D127D356386}" type="sibTrans" cxnId="{3152FB0A-D823-4520-B3B1-0BFC7AACE512}">
      <dgm:prSet/>
      <dgm:spPr/>
      <dgm:t>
        <a:bodyPr/>
        <a:lstStyle/>
        <a:p>
          <a:endParaRPr lang="en-US"/>
        </a:p>
      </dgm:t>
    </dgm:pt>
    <dgm:pt modelId="{2BEF8B07-2AA8-4D75-81FE-72A5538797AA}">
      <dgm:prSet/>
      <dgm:spPr/>
      <dgm:t>
        <a:bodyPr/>
        <a:lstStyle/>
        <a:p>
          <a:r>
            <a:rPr lang="en-US"/>
            <a:t>Very heterogeneous disease due to molecular differences between patients</a:t>
          </a:r>
        </a:p>
      </dgm:t>
    </dgm:pt>
    <dgm:pt modelId="{0A105F5E-D93A-489A-AB2C-555C30EF4303}" type="parTrans" cxnId="{18D194B7-C2BF-4AF7-B147-94B1CD7C9ED2}">
      <dgm:prSet/>
      <dgm:spPr/>
      <dgm:t>
        <a:bodyPr/>
        <a:lstStyle/>
        <a:p>
          <a:endParaRPr lang="en-US"/>
        </a:p>
      </dgm:t>
    </dgm:pt>
    <dgm:pt modelId="{89286E2C-C643-415B-92A2-C79E71583A75}" type="sibTrans" cxnId="{18D194B7-C2BF-4AF7-B147-94B1CD7C9ED2}">
      <dgm:prSet/>
      <dgm:spPr/>
      <dgm:t>
        <a:bodyPr/>
        <a:lstStyle/>
        <a:p>
          <a:endParaRPr lang="en-US"/>
        </a:p>
      </dgm:t>
    </dgm:pt>
    <dgm:pt modelId="{5346393B-3EBA-4696-9B32-79C916E4BC48}" type="pres">
      <dgm:prSet presAssocID="{89F0F003-251D-4F21-B6F3-E38571C199C6}" presName="hierChild1" presStyleCnt="0">
        <dgm:presLayoutVars>
          <dgm:chPref val="1"/>
          <dgm:dir/>
          <dgm:animOne val="branch"/>
          <dgm:animLvl val="lvl"/>
          <dgm:resizeHandles/>
        </dgm:presLayoutVars>
      </dgm:prSet>
      <dgm:spPr/>
    </dgm:pt>
    <dgm:pt modelId="{F00A8166-945E-4260-B457-DC4D13E8C2DF}" type="pres">
      <dgm:prSet presAssocID="{7BC7D2B0-4496-4C67-A6CF-6E22BB6BFF0F}" presName="hierRoot1" presStyleCnt="0"/>
      <dgm:spPr/>
    </dgm:pt>
    <dgm:pt modelId="{7399CE7D-EF68-455B-9229-688E80ED8D05}" type="pres">
      <dgm:prSet presAssocID="{7BC7D2B0-4496-4C67-A6CF-6E22BB6BFF0F}" presName="composite" presStyleCnt="0"/>
      <dgm:spPr/>
    </dgm:pt>
    <dgm:pt modelId="{8CB4CB86-68EB-454C-B0CD-2397DD9AAF79}" type="pres">
      <dgm:prSet presAssocID="{7BC7D2B0-4496-4C67-A6CF-6E22BB6BFF0F}" presName="background" presStyleLbl="node0" presStyleIdx="0" presStyleCnt="3"/>
      <dgm:spPr/>
    </dgm:pt>
    <dgm:pt modelId="{DE31D4A0-6807-479E-84C7-700F810F5716}" type="pres">
      <dgm:prSet presAssocID="{7BC7D2B0-4496-4C67-A6CF-6E22BB6BFF0F}" presName="text" presStyleLbl="fgAcc0" presStyleIdx="0" presStyleCnt="3">
        <dgm:presLayoutVars>
          <dgm:chPref val="3"/>
        </dgm:presLayoutVars>
      </dgm:prSet>
      <dgm:spPr/>
    </dgm:pt>
    <dgm:pt modelId="{ED5E9F04-E3BD-4467-94F0-D8B81673A1FA}" type="pres">
      <dgm:prSet presAssocID="{7BC7D2B0-4496-4C67-A6CF-6E22BB6BFF0F}" presName="hierChild2" presStyleCnt="0"/>
      <dgm:spPr/>
    </dgm:pt>
    <dgm:pt modelId="{28A873B2-CB82-46A2-B2BA-646CD341F28A}" type="pres">
      <dgm:prSet presAssocID="{94ED7BDE-5751-47EE-97AE-97B7350FBCA0}" presName="hierRoot1" presStyleCnt="0"/>
      <dgm:spPr/>
    </dgm:pt>
    <dgm:pt modelId="{B081BDCA-41C5-4093-935B-64201F250A33}" type="pres">
      <dgm:prSet presAssocID="{94ED7BDE-5751-47EE-97AE-97B7350FBCA0}" presName="composite" presStyleCnt="0"/>
      <dgm:spPr/>
    </dgm:pt>
    <dgm:pt modelId="{78D9DCA8-BCEA-41AA-96FF-B91AE76E57A2}" type="pres">
      <dgm:prSet presAssocID="{94ED7BDE-5751-47EE-97AE-97B7350FBCA0}" presName="background" presStyleLbl="node0" presStyleIdx="1" presStyleCnt="3"/>
      <dgm:spPr/>
    </dgm:pt>
    <dgm:pt modelId="{43DAB89F-F03C-4FF6-A97B-7BF4E6196C01}" type="pres">
      <dgm:prSet presAssocID="{94ED7BDE-5751-47EE-97AE-97B7350FBCA0}" presName="text" presStyleLbl="fgAcc0" presStyleIdx="1" presStyleCnt="3">
        <dgm:presLayoutVars>
          <dgm:chPref val="3"/>
        </dgm:presLayoutVars>
      </dgm:prSet>
      <dgm:spPr/>
    </dgm:pt>
    <dgm:pt modelId="{5C4ACA99-3127-4B58-8627-5B01889096E0}" type="pres">
      <dgm:prSet presAssocID="{94ED7BDE-5751-47EE-97AE-97B7350FBCA0}" presName="hierChild2" presStyleCnt="0"/>
      <dgm:spPr/>
    </dgm:pt>
    <dgm:pt modelId="{9D334DCF-1479-4305-948C-DB150CEB9B7E}" type="pres">
      <dgm:prSet presAssocID="{2BEF8B07-2AA8-4D75-81FE-72A5538797AA}" presName="hierRoot1" presStyleCnt="0"/>
      <dgm:spPr/>
    </dgm:pt>
    <dgm:pt modelId="{5B14AF25-027A-49EC-A079-5693293B2B7D}" type="pres">
      <dgm:prSet presAssocID="{2BEF8B07-2AA8-4D75-81FE-72A5538797AA}" presName="composite" presStyleCnt="0"/>
      <dgm:spPr/>
    </dgm:pt>
    <dgm:pt modelId="{9E71B821-4BC2-4D3C-BF5C-76BFE0EC39EF}" type="pres">
      <dgm:prSet presAssocID="{2BEF8B07-2AA8-4D75-81FE-72A5538797AA}" presName="background" presStyleLbl="node0" presStyleIdx="2" presStyleCnt="3"/>
      <dgm:spPr/>
    </dgm:pt>
    <dgm:pt modelId="{6F2C564F-E32E-4EF5-8572-17847FF3CB41}" type="pres">
      <dgm:prSet presAssocID="{2BEF8B07-2AA8-4D75-81FE-72A5538797AA}" presName="text" presStyleLbl="fgAcc0" presStyleIdx="2" presStyleCnt="3">
        <dgm:presLayoutVars>
          <dgm:chPref val="3"/>
        </dgm:presLayoutVars>
      </dgm:prSet>
      <dgm:spPr/>
    </dgm:pt>
    <dgm:pt modelId="{EBE2FE85-07DE-4710-A8C4-31E8EBAC520E}" type="pres">
      <dgm:prSet presAssocID="{2BEF8B07-2AA8-4D75-81FE-72A5538797AA}" presName="hierChild2" presStyleCnt="0"/>
      <dgm:spPr/>
    </dgm:pt>
  </dgm:ptLst>
  <dgm:cxnLst>
    <dgm:cxn modelId="{3152FB0A-D823-4520-B3B1-0BFC7AACE512}" srcId="{89F0F003-251D-4F21-B6F3-E38571C199C6}" destId="{94ED7BDE-5751-47EE-97AE-97B7350FBCA0}" srcOrd="1" destOrd="0" parTransId="{038027C5-72C1-40EF-9229-2B90160A6141}" sibTransId="{998D7944-8116-4E77-90F5-3D127D356386}"/>
    <dgm:cxn modelId="{61CC027D-3010-4666-AEE8-33F4B5FD1515}" type="presOf" srcId="{94ED7BDE-5751-47EE-97AE-97B7350FBCA0}" destId="{43DAB89F-F03C-4FF6-A97B-7BF4E6196C01}" srcOrd="0" destOrd="0" presId="urn:microsoft.com/office/officeart/2005/8/layout/hierarchy1"/>
    <dgm:cxn modelId="{54B2A48A-B649-46A5-9ED2-E63A56267098}" type="presOf" srcId="{7BC7D2B0-4496-4C67-A6CF-6E22BB6BFF0F}" destId="{DE31D4A0-6807-479E-84C7-700F810F5716}" srcOrd="0" destOrd="0" presId="urn:microsoft.com/office/officeart/2005/8/layout/hierarchy1"/>
    <dgm:cxn modelId="{996075B1-6B38-47EF-AE36-F0C06CC63960}" type="presOf" srcId="{2BEF8B07-2AA8-4D75-81FE-72A5538797AA}" destId="{6F2C564F-E32E-4EF5-8572-17847FF3CB41}" srcOrd="0" destOrd="0" presId="urn:microsoft.com/office/officeart/2005/8/layout/hierarchy1"/>
    <dgm:cxn modelId="{18D194B7-C2BF-4AF7-B147-94B1CD7C9ED2}" srcId="{89F0F003-251D-4F21-B6F3-E38571C199C6}" destId="{2BEF8B07-2AA8-4D75-81FE-72A5538797AA}" srcOrd="2" destOrd="0" parTransId="{0A105F5E-D93A-489A-AB2C-555C30EF4303}" sibTransId="{89286E2C-C643-415B-92A2-C79E71583A75}"/>
    <dgm:cxn modelId="{0FEDD7CA-5391-4D46-B98E-C3CFF6508A50}" srcId="{89F0F003-251D-4F21-B6F3-E38571C199C6}" destId="{7BC7D2B0-4496-4C67-A6CF-6E22BB6BFF0F}" srcOrd="0" destOrd="0" parTransId="{2816432F-EFA3-4452-89D9-064C98DE3F88}" sibTransId="{C918B626-37E7-4E64-9957-8EF3A4AE50D9}"/>
    <dgm:cxn modelId="{D23F64DE-EC7A-4A60-9223-8B0156D44EF9}" type="presOf" srcId="{89F0F003-251D-4F21-B6F3-E38571C199C6}" destId="{5346393B-3EBA-4696-9B32-79C916E4BC48}" srcOrd="0" destOrd="0" presId="urn:microsoft.com/office/officeart/2005/8/layout/hierarchy1"/>
    <dgm:cxn modelId="{B495715C-81F5-4948-B9D7-57EE384DC7BD}" type="presParOf" srcId="{5346393B-3EBA-4696-9B32-79C916E4BC48}" destId="{F00A8166-945E-4260-B457-DC4D13E8C2DF}" srcOrd="0" destOrd="0" presId="urn:microsoft.com/office/officeart/2005/8/layout/hierarchy1"/>
    <dgm:cxn modelId="{20E284B5-FBC6-459F-B014-E4E4EF2C13BF}" type="presParOf" srcId="{F00A8166-945E-4260-B457-DC4D13E8C2DF}" destId="{7399CE7D-EF68-455B-9229-688E80ED8D05}" srcOrd="0" destOrd="0" presId="urn:microsoft.com/office/officeart/2005/8/layout/hierarchy1"/>
    <dgm:cxn modelId="{2F6F0A9B-927A-44B6-AA14-AA17A4E752C2}" type="presParOf" srcId="{7399CE7D-EF68-455B-9229-688E80ED8D05}" destId="{8CB4CB86-68EB-454C-B0CD-2397DD9AAF79}" srcOrd="0" destOrd="0" presId="urn:microsoft.com/office/officeart/2005/8/layout/hierarchy1"/>
    <dgm:cxn modelId="{33B1BD36-2FD0-49E2-9693-21391D5CCDBE}" type="presParOf" srcId="{7399CE7D-EF68-455B-9229-688E80ED8D05}" destId="{DE31D4A0-6807-479E-84C7-700F810F5716}" srcOrd="1" destOrd="0" presId="urn:microsoft.com/office/officeart/2005/8/layout/hierarchy1"/>
    <dgm:cxn modelId="{32C911ED-8BA7-40DA-8A77-A9026465336B}" type="presParOf" srcId="{F00A8166-945E-4260-B457-DC4D13E8C2DF}" destId="{ED5E9F04-E3BD-4467-94F0-D8B81673A1FA}" srcOrd="1" destOrd="0" presId="urn:microsoft.com/office/officeart/2005/8/layout/hierarchy1"/>
    <dgm:cxn modelId="{FA8AC172-99B1-491F-8CE4-4C26B3BF5352}" type="presParOf" srcId="{5346393B-3EBA-4696-9B32-79C916E4BC48}" destId="{28A873B2-CB82-46A2-B2BA-646CD341F28A}" srcOrd="1" destOrd="0" presId="urn:microsoft.com/office/officeart/2005/8/layout/hierarchy1"/>
    <dgm:cxn modelId="{4250AF55-5983-4919-8639-96CC64A5B335}" type="presParOf" srcId="{28A873B2-CB82-46A2-B2BA-646CD341F28A}" destId="{B081BDCA-41C5-4093-935B-64201F250A33}" srcOrd="0" destOrd="0" presId="urn:microsoft.com/office/officeart/2005/8/layout/hierarchy1"/>
    <dgm:cxn modelId="{E7AAE564-B163-4A3E-BDD9-26812EC77E3A}" type="presParOf" srcId="{B081BDCA-41C5-4093-935B-64201F250A33}" destId="{78D9DCA8-BCEA-41AA-96FF-B91AE76E57A2}" srcOrd="0" destOrd="0" presId="urn:microsoft.com/office/officeart/2005/8/layout/hierarchy1"/>
    <dgm:cxn modelId="{E8766D18-6713-4066-AF27-3178C1995541}" type="presParOf" srcId="{B081BDCA-41C5-4093-935B-64201F250A33}" destId="{43DAB89F-F03C-4FF6-A97B-7BF4E6196C01}" srcOrd="1" destOrd="0" presId="urn:microsoft.com/office/officeart/2005/8/layout/hierarchy1"/>
    <dgm:cxn modelId="{9FF33F12-CEEA-4D71-870B-8EA035D32946}" type="presParOf" srcId="{28A873B2-CB82-46A2-B2BA-646CD341F28A}" destId="{5C4ACA99-3127-4B58-8627-5B01889096E0}" srcOrd="1" destOrd="0" presId="urn:microsoft.com/office/officeart/2005/8/layout/hierarchy1"/>
    <dgm:cxn modelId="{9E359F86-F0BD-44C2-8C34-92D9FC1CD4EA}" type="presParOf" srcId="{5346393B-3EBA-4696-9B32-79C916E4BC48}" destId="{9D334DCF-1479-4305-948C-DB150CEB9B7E}" srcOrd="2" destOrd="0" presId="urn:microsoft.com/office/officeart/2005/8/layout/hierarchy1"/>
    <dgm:cxn modelId="{0FB242AB-5145-48CF-8FF2-1668B584F4C5}" type="presParOf" srcId="{9D334DCF-1479-4305-948C-DB150CEB9B7E}" destId="{5B14AF25-027A-49EC-A079-5693293B2B7D}" srcOrd="0" destOrd="0" presId="urn:microsoft.com/office/officeart/2005/8/layout/hierarchy1"/>
    <dgm:cxn modelId="{ADDF803A-A9D0-4438-BFE9-C39D6F8D549A}" type="presParOf" srcId="{5B14AF25-027A-49EC-A079-5693293B2B7D}" destId="{9E71B821-4BC2-4D3C-BF5C-76BFE0EC39EF}" srcOrd="0" destOrd="0" presId="urn:microsoft.com/office/officeart/2005/8/layout/hierarchy1"/>
    <dgm:cxn modelId="{377043C0-2591-450A-809B-6E6DB93E8F66}" type="presParOf" srcId="{5B14AF25-027A-49EC-A079-5693293B2B7D}" destId="{6F2C564F-E32E-4EF5-8572-17847FF3CB41}" srcOrd="1" destOrd="0" presId="urn:microsoft.com/office/officeart/2005/8/layout/hierarchy1"/>
    <dgm:cxn modelId="{DFA18617-7E19-49DF-B1B9-A6C6FA5E25D5}" type="presParOf" srcId="{9D334DCF-1479-4305-948C-DB150CEB9B7E}" destId="{EBE2FE85-07DE-4710-A8C4-31E8EBAC520E}"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B4CB86-68EB-454C-B0CD-2397DD9AAF79}">
      <dsp:nvSpPr>
        <dsp:cNvPr id="0" name=""/>
        <dsp:cNvSpPr/>
      </dsp:nvSpPr>
      <dsp:spPr>
        <a:xfrm>
          <a:off x="0" y="690453"/>
          <a:ext cx="3102173" cy="1969880"/>
        </a:xfrm>
        <a:prstGeom prst="roundRect">
          <a:avLst>
            <a:gd name="adj" fmla="val 10000"/>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E31D4A0-6807-479E-84C7-700F810F5716}">
      <dsp:nvSpPr>
        <dsp:cNvPr id="0" name=""/>
        <dsp:cNvSpPr/>
      </dsp:nvSpPr>
      <dsp:spPr>
        <a:xfrm>
          <a:off x="344685" y="1017904"/>
          <a:ext cx="3102173" cy="1969880"/>
        </a:xfrm>
        <a:prstGeom prst="roundRect">
          <a:avLst>
            <a:gd name="adj" fmla="val 10000"/>
          </a:avLst>
        </a:prstGeom>
        <a:solidFill>
          <a:schemeClr val="lt1">
            <a:alpha val="90000"/>
            <a:hueOff val="0"/>
            <a:satOff val="0"/>
            <a:lumOff val="0"/>
            <a:alphaOff val="0"/>
          </a:schemeClr>
        </a:solidFill>
        <a:ln w="2222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a:t>Most commonly diagnosed cancer worldwide (according to NIH)</a:t>
          </a:r>
        </a:p>
      </dsp:txBody>
      <dsp:txXfrm>
        <a:off x="402381" y="1075600"/>
        <a:ext cx="2986781" cy="1854488"/>
      </dsp:txXfrm>
    </dsp:sp>
    <dsp:sp modelId="{78D9DCA8-BCEA-41AA-96FF-B91AE76E57A2}">
      <dsp:nvSpPr>
        <dsp:cNvPr id="0" name=""/>
        <dsp:cNvSpPr/>
      </dsp:nvSpPr>
      <dsp:spPr>
        <a:xfrm>
          <a:off x="3791545" y="690453"/>
          <a:ext cx="3102173" cy="1969880"/>
        </a:xfrm>
        <a:prstGeom prst="roundRect">
          <a:avLst>
            <a:gd name="adj" fmla="val 10000"/>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3DAB89F-F03C-4FF6-A97B-7BF4E6196C01}">
      <dsp:nvSpPr>
        <dsp:cNvPr id="0" name=""/>
        <dsp:cNvSpPr/>
      </dsp:nvSpPr>
      <dsp:spPr>
        <a:xfrm>
          <a:off x="4136231" y="1017904"/>
          <a:ext cx="3102173" cy="1969880"/>
        </a:xfrm>
        <a:prstGeom prst="roundRect">
          <a:avLst>
            <a:gd name="adj" fmla="val 10000"/>
          </a:avLst>
        </a:prstGeom>
        <a:solidFill>
          <a:schemeClr val="lt1">
            <a:alpha val="90000"/>
            <a:hueOff val="0"/>
            <a:satOff val="0"/>
            <a:lumOff val="0"/>
            <a:alphaOff val="0"/>
          </a:schemeClr>
        </a:solidFill>
        <a:ln w="2222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a:t>Every 14 seconds somewhere in the world is diagnosed with breast cancer</a:t>
          </a:r>
        </a:p>
      </dsp:txBody>
      <dsp:txXfrm>
        <a:off x="4193927" y="1075600"/>
        <a:ext cx="2986781" cy="1854488"/>
      </dsp:txXfrm>
    </dsp:sp>
    <dsp:sp modelId="{9E71B821-4BC2-4D3C-BF5C-76BFE0EC39EF}">
      <dsp:nvSpPr>
        <dsp:cNvPr id="0" name=""/>
        <dsp:cNvSpPr/>
      </dsp:nvSpPr>
      <dsp:spPr>
        <a:xfrm>
          <a:off x="7583090" y="690453"/>
          <a:ext cx="3102173" cy="1969880"/>
        </a:xfrm>
        <a:prstGeom prst="roundRect">
          <a:avLst>
            <a:gd name="adj" fmla="val 10000"/>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F2C564F-E32E-4EF5-8572-17847FF3CB41}">
      <dsp:nvSpPr>
        <dsp:cNvPr id="0" name=""/>
        <dsp:cNvSpPr/>
      </dsp:nvSpPr>
      <dsp:spPr>
        <a:xfrm>
          <a:off x="7927776" y="1017904"/>
          <a:ext cx="3102173" cy="1969880"/>
        </a:xfrm>
        <a:prstGeom prst="roundRect">
          <a:avLst>
            <a:gd name="adj" fmla="val 10000"/>
          </a:avLst>
        </a:prstGeom>
        <a:solidFill>
          <a:schemeClr val="lt1">
            <a:alpha val="90000"/>
            <a:hueOff val="0"/>
            <a:satOff val="0"/>
            <a:lumOff val="0"/>
            <a:alphaOff val="0"/>
          </a:schemeClr>
        </a:solidFill>
        <a:ln w="2222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a:t>Very heterogeneous disease due to molecular differences between patients</a:t>
          </a:r>
        </a:p>
      </dsp:txBody>
      <dsp:txXfrm>
        <a:off x="7985472" y="1075600"/>
        <a:ext cx="2986781" cy="1854488"/>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C7FB245-D51B-49CF-A6D1-868CACBA27AA}" type="datetimeFigureOut">
              <a:rPr lang="en-US" smtClean="0"/>
              <a:t>12/2/2025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94EF1E0-DD96-44AE-8166-6E5AD94624B6}" type="slidenum">
              <a:rPr lang="en-US" smtClean="0"/>
              <a:t>‹#›</a:t>
            </a:fld>
            <a:endParaRPr lang="en-US"/>
          </a:p>
        </p:txBody>
      </p:sp>
    </p:spTree>
    <p:extLst>
      <p:ext uri="{BB962C8B-B14F-4D97-AF65-F5344CB8AC3E}">
        <p14:creationId xmlns:p14="http://schemas.microsoft.com/office/powerpoint/2010/main" val="5665948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338BF9F-5F02-499C-87A3-F2EE75D059FA}" type="slidenum">
              <a:rPr lang="en-US" smtClean="0"/>
              <a:t>13</a:t>
            </a:fld>
            <a:endParaRPr lang="en-US"/>
          </a:p>
        </p:txBody>
      </p:sp>
    </p:spTree>
    <p:extLst>
      <p:ext uri="{BB962C8B-B14F-4D97-AF65-F5344CB8AC3E}">
        <p14:creationId xmlns:p14="http://schemas.microsoft.com/office/powerpoint/2010/main" val="16386227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94EF1E0-DD96-44AE-8166-6E5AD94624B6}" type="slidenum">
              <a:rPr lang="en-US" smtClean="0"/>
              <a:t>32</a:t>
            </a:fld>
            <a:endParaRPr lang="en-US"/>
          </a:p>
        </p:txBody>
      </p:sp>
    </p:spTree>
    <p:extLst>
      <p:ext uri="{BB962C8B-B14F-4D97-AF65-F5344CB8AC3E}">
        <p14:creationId xmlns:p14="http://schemas.microsoft.com/office/powerpoint/2010/main" val="24562921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94EF1E0-DD96-44AE-8166-6E5AD94624B6}" type="slidenum">
              <a:rPr lang="en-US" smtClean="0"/>
              <a:t>44</a:t>
            </a:fld>
            <a:endParaRPr lang="en-US"/>
          </a:p>
        </p:txBody>
      </p:sp>
    </p:spTree>
    <p:extLst>
      <p:ext uri="{BB962C8B-B14F-4D97-AF65-F5344CB8AC3E}">
        <p14:creationId xmlns:p14="http://schemas.microsoft.com/office/powerpoint/2010/main" val="38096543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A241E04F-E0EB-4EFD-B697-26B4ABF880CA}" type="datetime1">
              <a:rPr lang="en-US" smtClean="0"/>
              <a:t>12/2/2025</a:t>
            </a:fld>
            <a:endParaRPr lang="en-US"/>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A343B713-7F62-4C63-9A93-314A14C1FD62}" type="slidenum">
              <a:rPr lang="en-US" smtClean="0"/>
              <a:t>‹#›</a:t>
            </a:fld>
            <a:endParaRPr lang="en-US"/>
          </a:p>
        </p:txBody>
      </p:sp>
    </p:spTree>
    <p:extLst>
      <p:ext uri="{BB962C8B-B14F-4D97-AF65-F5344CB8AC3E}">
        <p14:creationId xmlns:p14="http://schemas.microsoft.com/office/powerpoint/2010/main" val="4724787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E5450D4-92D5-443A-866D-3A15E361F2CF}" type="datetime1">
              <a:rPr lang="en-US" smtClean="0"/>
              <a:t>12/2/2025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343B713-7F62-4C63-9A93-314A14C1FD62}" type="slidenum">
              <a:rPr lang="en-US" smtClean="0"/>
              <a:t>‹#›</a:t>
            </a:fld>
            <a:endParaRPr lang="en-US"/>
          </a:p>
        </p:txBody>
      </p:sp>
    </p:spTree>
    <p:extLst>
      <p:ext uri="{BB962C8B-B14F-4D97-AF65-F5344CB8AC3E}">
        <p14:creationId xmlns:p14="http://schemas.microsoft.com/office/powerpoint/2010/main" val="23099315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09452449-CDD1-4A6A-99F5-63B851D15F96}" type="datetime1">
              <a:rPr lang="en-US" smtClean="0"/>
              <a:t>12/2/2025</a:t>
            </a:fld>
            <a:endParaRPr lang="en-US"/>
          </a:p>
        </p:txBody>
      </p:sp>
      <p:sp>
        <p:nvSpPr>
          <p:cNvPr id="5" name="Footer Placeholder 4"/>
          <p:cNvSpPr>
            <a:spLocks noGrp="1"/>
          </p:cNvSpPr>
          <p:nvPr>
            <p:ph type="ftr" sz="quarter" idx="11"/>
          </p:nvPr>
        </p:nvSpPr>
        <p:spPr>
          <a:xfrm>
            <a:off x="774923" y="5951811"/>
            <a:ext cx="7896279" cy="365125"/>
          </a:xfrm>
        </p:spPr>
        <p:txBody>
          <a:bodyPr/>
          <a:lstStyle/>
          <a:p>
            <a:endParaRPr lang="en-US"/>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A343B713-7F62-4C63-9A93-314A14C1FD62}" type="slidenum">
              <a:rPr lang="en-US" smtClean="0"/>
              <a:t>‹#›</a:t>
            </a:fld>
            <a:endParaRPr lang="en-US"/>
          </a:p>
        </p:txBody>
      </p:sp>
    </p:spTree>
    <p:extLst>
      <p:ext uri="{BB962C8B-B14F-4D97-AF65-F5344CB8AC3E}">
        <p14:creationId xmlns:p14="http://schemas.microsoft.com/office/powerpoint/2010/main" val="27068835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B877AEC-9CDE-4519-9B4B-F1DA83244F8F}" type="datetime1">
              <a:rPr lang="en-US" smtClean="0"/>
              <a:t>12/2/2025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0558300" y="5956137"/>
            <a:ext cx="1052508" cy="365125"/>
          </a:xfrm>
        </p:spPr>
        <p:txBody>
          <a:bodyPr/>
          <a:lstStyle/>
          <a:p>
            <a:fld id="{A343B713-7F62-4C63-9A93-314A14C1FD62}" type="slidenum">
              <a:rPr lang="en-US" smtClean="0"/>
              <a:t>‹#›</a:t>
            </a:fld>
            <a:endParaRPr lang="en-US"/>
          </a:p>
        </p:txBody>
      </p:sp>
    </p:spTree>
    <p:extLst>
      <p:ext uri="{BB962C8B-B14F-4D97-AF65-F5344CB8AC3E}">
        <p14:creationId xmlns:p14="http://schemas.microsoft.com/office/powerpoint/2010/main" val="19970089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BF420CF8-D547-487A-B52E-DF4C81D97166}" type="datetime1">
              <a:rPr lang="en-US" smtClean="0"/>
              <a:t>12/2/2025</a:t>
            </a:fld>
            <a:endParaRPr lang="en-US"/>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A343B713-7F62-4C63-9A93-314A14C1FD62}" type="slidenum">
              <a:rPr lang="en-US" smtClean="0"/>
              <a:t>‹#›</a:t>
            </a:fld>
            <a:endParaRPr lang="en-US"/>
          </a:p>
        </p:txBody>
      </p:sp>
    </p:spTree>
    <p:extLst>
      <p:ext uri="{BB962C8B-B14F-4D97-AF65-F5344CB8AC3E}">
        <p14:creationId xmlns:p14="http://schemas.microsoft.com/office/powerpoint/2010/main" val="35063551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41EB4CF-CB22-4B68-B4CB-A0CB98C27F4E}" type="datetime1">
              <a:rPr lang="en-US" smtClean="0"/>
              <a:t>12/2/2025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343B713-7F62-4C63-9A93-314A14C1FD62}" type="slidenum">
              <a:rPr lang="en-US" smtClean="0"/>
              <a:t>‹#›</a:t>
            </a:fld>
            <a:endParaRPr lang="en-US"/>
          </a:p>
        </p:txBody>
      </p:sp>
    </p:spTree>
    <p:extLst>
      <p:ext uri="{BB962C8B-B14F-4D97-AF65-F5344CB8AC3E}">
        <p14:creationId xmlns:p14="http://schemas.microsoft.com/office/powerpoint/2010/main" val="13056481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1BA5E10-032E-4EFD-862C-D5E2B11DBCF1}" type="datetime1">
              <a:rPr lang="en-US" smtClean="0"/>
              <a:t>12/2/2025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343B713-7F62-4C63-9A93-314A14C1FD62}" type="slidenum">
              <a:rPr lang="en-US" smtClean="0"/>
              <a:t>‹#›</a:t>
            </a:fld>
            <a:endParaRPr lang="en-US"/>
          </a:p>
        </p:txBody>
      </p:sp>
    </p:spTree>
    <p:extLst>
      <p:ext uri="{BB962C8B-B14F-4D97-AF65-F5344CB8AC3E}">
        <p14:creationId xmlns:p14="http://schemas.microsoft.com/office/powerpoint/2010/main" val="38955547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16F246BC-0DC5-4B43-87AB-BCF02B2F614F}" type="datetime1">
              <a:rPr lang="en-US" smtClean="0"/>
              <a:t>12/2/2025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343B713-7F62-4C63-9A93-314A14C1FD62}" type="slidenum">
              <a:rPr lang="en-US" smtClean="0"/>
              <a:t>‹#›</a:t>
            </a:fld>
            <a:endParaRPr lang="en-US"/>
          </a:p>
        </p:txBody>
      </p:sp>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Tree>
    <p:extLst>
      <p:ext uri="{BB962C8B-B14F-4D97-AF65-F5344CB8AC3E}">
        <p14:creationId xmlns:p14="http://schemas.microsoft.com/office/powerpoint/2010/main" val="21035171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5C184A4-0C41-46DA-9E5D-06DEF44051A3}" type="datetime1">
              <a:rPr lang="en-US" smtClean="0"/>
              <a:t>12/2/2025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343B713-7F62-4C63-9A93-314A14C1FD62}" type="slidenum">
              <a:rPr lang="en-US" smtClean="0"/>
              <a:t>‹#›</a:t>
            </a:fld>
            <a:endParaRPr lang="en-US"/>
          </a:p>
        </p:txBody>
      </p:sp>
    </p:spTree>
    <p:extLst>
      <p:ext uri="{BB962C8B-B14F-4D97-AF65-F5344CB8AC3E}">
        <p14:creationId xmlns:p14="http://schemas.microsoft.com/office/powerpoint/2010/main" val="16030947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3C8487ED-96DE-4B60-9C5E-EC45E203384D}" type="datetime1">
              <a:rPr lang="en-US" smtClean="0"/>
              <a:t>12/2/2025</a:t>
            </a:fld>
            <a:endParaRPr lang="en-US"/>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A343B713-7F62-4C63-9A93-314A14C1FD62}" type="slidenum">
              <a:rPr lang="en-US" smtClean="0"/>
              <a:t>‹#›</a:t>
            </a:fld>
            <a:endParaRPr lang="en-US"/>
          </a:p>
        </p:txBody>
      </p:sp>
    </p:spTree>
    <p:extLst>
      <p:ext uri="{BB962C8B-B14F-4D97-AF65-F5344CB8AC3E}">
        <p14:creationId xmlns:p14="http://schemas.microsoft.com/office/powerpoint/2010/main" val="4098754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379F0D7-68C7-4AD5-857A-8ED95C61226F}" type="datetime1">
              <a:rPr lang="en-US" smtClean="0"/>
              <a:t>12/2/2025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343B713-7F62-4C63-9A93-314A14C1FD62}" type="slidenum">
              <a:rPr lang="en-US" smtClean="0"/>
              <a:t>‹#›</a:t>
            </a:fld>
            <a:endParaRPr lang="en-US"/>
          </a:p>
        </p:txBody>
      </p:sp>
    </p:spTree>
    <p:extLst>
      <p:ext uri="{BB962C8B-B14F-4D97-AF65-F5344CB8AC3E}">
        <p14:creationId xmlns:p14="http://schemas.microsoft.com/office/powerpoint/2010/main" val="37974315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E4A83D1B-D4F6-408C-9BBA-0928ACBF0AA4}" type="datetime1">
              <a:rPr lang="en-US" smtClean="0"/>
              <a:t>12/2/2025</a:t>
            </a:fld>
            <a:endParaRPr lang="en-US"/>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A343B713-7F62-4C63-9A93-314A14C1FD62}" type="slidenum">
              <a:rPr lang="en-US" smtClean="0"/>
              <a:t>‹#›</a:t>
            </a:fld>
            <a:endParaRPr lang="en-US"/>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3022965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ftr="0" dt="0"/>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7B10E8-C321-BB85-FBAA-42C10A441FD1}"/>
              </a:ext>
            </a:extLst>
          </p:cNvPr>
          <p:cNvSpPr>
            <a:spLocks noGrp="1"/>
          </p:cNvSpPr>
          <p:nvPr>
            <p:ph type="ctrTitle"/>
          </p:nvPr>
        </p:nvSpPr>
        <p:spPr>
          <a:xfrm>
            <a:off x="428017" y="566288"/>
            <a:ext cx="9144000" cy="2387600"/>
          </a:xfrm>
        </p:spPr>
        <p:txBody>
          <a:bodyPr>
            <a:normAutofit/>
          </a:bodyPr>
          <a:lstStyle/>
          <a:p>
            <a:r>
              <a:rPr lang="en-US" dirty="0"/>
              <a:t>Using the </a:t>
            </a:r>
            <a:r>
              <a:rPr lang="en-US" dirty="0" err="1"/>
              <a:t>SiSaNA</a:t>
            </a:r>
            <a:r>
              <a:rPr lang="en-US" dirty="0"/>
              <a:t> Pipeline to Reconstruct and Analyze Patient-Specific Gene Regulatory Networks</a:t>
            </a:r>
          </a:p>
        </p:txBody>
      </p:sp>
      <p:sp>
        <p:nvSpPr>
          <p:cNvPr id="3" name="Subtitle 2">
            <a:extLst>
              <a:ext uri="{FF2B5EF4-FFF2-40B4-BE49-F238E27FC236}">
                <a16:creationId xmlns:a16="http://schemas.microsoft.com/office/drawing/2014/main" id="{184A87BE-6AA0-7BEC-E064-1782260897D4}"/>
              </a:ext>
            </a:extLst>
          </p:cNvPr>
          <p:cNvSpPr>
            <a:spLocks noGrp="1"/>
          </p:cNvSpPr>
          <p:nvPr>
            <p:ph type="subTitle" idx="1"/>
          </p:nvPr>
        </p:nvSpPr>
        <p:spPr>
          <a:xfrm>
            <a:off x="856034" y="3762155"/>
            <a:ext cx="9144000" cy="1655762"/>
          </a:xfrm>
        </p:spPr>
        <p:txBody>
          <a:bodyPr/>
          <a:lstStyle/>
          <a:p>
            <a:r>
              <a:rPr lang="en-US" dirty="0">
                <a:solidFill>
                  <a:schemeClr val="bg1"/>
                </a:solidFill>
              </a:rPr>
              <a:t>Nolan Newman and </a:t>
            </a:r>
            <a:r>
              <a:rPr lang="en-US" dirty="0" err="1">
                <a:solidFill>
                  <a:schemeClr val="bg1"/>
                </a:solidFill>
              </a:rPr>
              <a:t>ine</a:t>
            </a:r>
            <a:r>
              <a:rPr lang="en-US" dirty="0">
                <a:solidFill>
                  <a:schemeClr val="bg1"/>
                </a:solidFill>
              </a:rPr>
              <a:t> </a:t>
            </a:r>
            <a:r>
              <a:rPr lang="en-US" dirty="0" err="1">
                <a:solidFill>
                  <a:schemeClr val="bg1"/>
                </a:solidFill>
              </a:rPr>
              <a:t>bonthuis</a:t>
            </a:r>
            <a:endParaRPr lang="en-US" dirty="0">
              <a:solidFill>
                <a:schemeClr val="bg1"/>
              </a:solidFill>
            </a:endParaRPr>
          </a:p>
          <a:p>
            <a:r>
              <a:rPr lang="en-US" dirty="0" err="1">
                <a:solidFill>
                  <a:schemeClr val="bg1"/>
                </a:solidFill>
              </a:rPr>
              <a:t>Obiwow</a:t>
            </a:r>
            <a:r>
              <a:rPr lang="en-US" dirty="0">
                <a:solidFill>
                  <a:schemeClr val="bg1"/>
                </a:solidFill>
              </a:rPr>
              <a:t> 2025</a:t>
            </a:r>
          </a:p>
          <a:p>
            <a:r>
              <a:rPr lang="en-US" dirty="0">
                <a:solidFill>
                  <a:schemeClr val="bg1"/>
                </a:solidFill>
              </a:rPr>
              <a:t>December 11</a:t>
            </a:r>
            <a:r>
              <a:rPr lang="en-US" baseline="30000" dirty="0">
                <a:solidFill>
                  <a:schemeClr val="bg1"/>
                </a:solidFill>
              </a:rPr>
              <a:t>th</a:t>
            </a:r>
            <a:r>
              <a:rPr lang="en-US" dirty="0">
                <a:solidFill>
                  <a:schemeClr val="bg1"/>
                </a:solidFill>
              </a:rPr>
              <a:t>, 2025</a:t>
            </a:r>
          </a:p>
        </p:txBody>
      </p:sp>
      <p:sp>
        <p:nvSpPr>
          <p:cNvPr id="4" name="Slide Number Placeholder 3">
            <a:extLst>
              <a:ext uri="{FF2B5EF4-FFF2-40B4-BE49-F238E27FC236}">
                <a16:creationId xmlns:a16="http://schemas.microsoft.com/office/drawing/2014/main" id="{3A4D8DF7-07DD-FC0F-32CB-BCA6B3FCC354}"/>
              </a:ext>
            </a:extLst>
          </p:cNvPr>
          <p:cNvSpPr>
            <a:spLocks noGrp="1"/>
          </p:cNvSpPr>
          <p:nvPr>
            <p:ph type="sldNum" sz="quarter" idx="12"/>
          </p:nvPr>
        </p:nvSpPr>
        <p:spPr/>
        <p:txBody>
          <a:bodyPr/>
          <a:lstStyle/>
          <a:p>
            <a:fld id="{A343B713-7F62-4C63-9A93-314A14C1FD62}" type="slidenum">
              <a:rPr lang="en-US" smtClean="0"/>
              <a:t>1</a:t>
            </a:fld>
            <a:endParaRPr lang="en-US"/>
          </a:p>
        </p:txBody>
      </p:sp>
    </p:spTree>
    <p:extLst>
      <p:ext uri="{BB962C8B-B14F-4D97-AF65-F5344CB8AC3E}">
        <p14:creationId xmlns:p14="http://schemas.microsoft.com/office/powerpoint/2010/main" val="39266035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71ECF-F46B-845A-6F9C-5ED6C8F22315}"/>
              </a:ext>
            </a:extLst>
          </p:cNvPr>
          <p:cNvSpPr>
            <a:spLocks noGrp="1"/>
          </p:cNvSpPr>
          <p:nvPr>
            <p:ph type="title"/>
          </p:nvPr>
        </p:nvSpPr>
        <p:spPr/>
        <p:txBody>
          <a:bodyPr/>
          <a:lstStyle/>
          <a:p>
            <a:r>
              <a:rPr lang="en-US" dirty="0"/>
              <a:t>Applying these tools to understand the regulation of cancer</a:t>
            </a:r>
          </a:p>
        </p:txBody>
      </p:sp>
      <p:sp>
        <p:nvSpPr>
          <p:cNvPr id="4" name="Slide Number Placeholder 3">
            <a:extLst>
              <a:ext uri="{FF2B5EF4-FFF2-40B4-BE49-F238E27FC236}">
                <a16:creationId xmlns:a16="http://schemas.microsoft.com/office/drawing/2014/main" id="{18A78064-35B1-4335-4472-1F314900F173}"/>
              </a:ext>
            </a:extLst>
          </p:cNvPr>
          <p:cNvSpPr>
            <a:spLocks noGrp="1"/>
          </p:cNvSpPr>
          <p:nvPr>
            <p:ph type="sldNum" sz="quarter" idx="12"/>
          </p:nvPr>
        </p:nvSpPr>
        <p:spPr/>
        <p:txBody>
          <a:bodyPr/>
          <a:lstStyle/>
          <a:p>
            <a:fld id="{16219510-905B-4A35-A2D5-94EBEB0EEAEE}" type="slidenum">
              <a:rPr lang="en-US" smtClean="0"/>
              <a:t>10</a:t>
            </a:fld>
            <a:endParaRPr lang="en-US"/>
          </a:p>
        </p:txBody>
      </p:sp>
      <p:pic>
        <p:nvPicPr>
          <p:cNvPr id="5" name="Picture 4" descr="A diagram of a cell&#10;&#10;Description automatically generated">
            <a:extLst>
              <a:ext uri="{FF2B5EF4-FFF2-40B4-BE49-F238E27FC236}">
                <a16:creationId xmlns:a16="http://schemas.microsoft.com/office/drawing/2014/main" id="{46A35689-3853-C9F9-0C7A-F9FA86FD59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75358" y="1632825"/>
            <a:ext cx="5382336" cy="4429285"/>
          </a:xfrm>
          <a:prstGeom prst="rect">
            <a:avLst/>
          </a:prstGeom>
        </p:spPr>
      </p:pic>
      <p:sp>
        <p:nvSpPr>
          <p:cNvPr id="6" name="TextBox 5">
            <a:extLst>
              <a:ext uri="{FF2B5EF4-FFF2-40B4-BE49-F238E27FC236}">
                <a16:creationId xmlns:a16="http://schemas.microsoft.com/office/drawing/2014/main" id="{3ACA562C-434D-8FED-8284-209BF18D64D7}"/>
              </a:ext>
            </a:extLst>
          </p:cNvPr>
          <p:cNvSpPr txBox="1"/>
          <p:nvPr/>
        </p:nvSpPr>
        <p:spPr>
          <a:xfrm>
            <a:off x="6087107" y="6155843"/>
            <a:ext cx="3876645" cy="553998"/>
          </a:xfrm>
          <a:prstGeom prst="rect">
            <a:avLst/>
          </a:prstGeom>
          <a:noFill/>
        </p:spPr>
        <p:txBody>
          <a:bodyPr wrap="square">
            <a:spAutoFit/>
          </a:bodyPr>
          <a:lstStyle/>
          <a:p>
            <a:r>
              <a:rPr lang="en-US" sz="1000" dirty="0"/>
              <a:t>Hanahan &amp; Weinberg, 2011</a:t>
            </a:r>
          </a:p>
          <a:p>
            <a:r>
              <a:rPr lang="en-US" sz="1000" dirty="0"/>
              <a:t>https://aacrjournals.org/cancerdiscovery/article/12/1/31/675608/Hallmarks-of-Cancer-New-DimensionsHallmarks-of</a:t>
            </a:r>
          </a:p>
        </p:txBody>
      </p:sp>
      <p:sp>
        <p:nvSpPr>
          <p:cNvPr id="7" name="TextBox 6">
            <a:extLst>
              <a:ext uri="{FF2B5EF4-FFF2-40B4-BE49-F238E27FC236}">
                <a16:creationId xmlns:a16="http://schemas.microsoft.com/office/drawing/2014/main" id="{6A439166-8D40-87B2-BB07-FB7B67A8D724}"/>
              </a:ext>
            </a:extLst>
          </p:cNvPr>
          <p:cNvSpPr txBox="1"/>
          <p:nvPr/>
        </p:nvSpPr>
        <p:spPr>
          <a:xfrm>
            <a:off x="1860112" y="5832678"/>
            <a:ext cx="3406747" cy="646331"/>
          </a:xfrm>
          <a:prstGeom prst="rect">
            <a:avLst/>
          </a:prstGeom>
          <a:noFill/>
        </p:spPr>
        <p:txBody>
          <a:bodyPr wrap="square" rtlCol="0">
            <a:spAutoFit/>
          </a:bodyPr>
          <a:lstStyle/>
          <a:p>
            <a:r>
              <a:rPr lang="en-US" dirty="0">
                <a:solidFill>
                  <a:srgbClr val="FF0000"/>
                </a:solidFill>
              </a:rPr>
              <a:t>A key factor for ALL of these is transcriptional regulation!</a:t>
            </a:r>
          </a:p>
        </p:txBody>
      </p:sp>
      <p:sp>
        <p:nvSpPr>
          <p:cNvPr id="8" name="TextBox 7">
            <a:extLst>
              <a:ext uri="{FF2B5EF4-FFF2-40B4-BE49-F238E27FC236}">
                <a16:creationId xmlns:a16="http://schemas.microsoft.com/office/drawing/2014/main" id="{FA38EBD0-CCDF-CF08-F29A-6B2FFA1A3F6B}"/>
              </a:ext>
            </a:extLst>
          </p:cNvPr>
          <p:cNvSpPr txBox="1"/>
          <p:nvPr/>
        </p:nvSpPr>
        <p:spPr>
          <a:xfrm>
            <a:off x="760396" y="2088682"/>
            <a:ext cx="5335604" cy="461665"/>
          </a:xfrm>
          <a:prstGeom prst="rect">
            <a:avLst/>
          </a:prstGeom>
          <a:noFill/>
        </p:spPr>
        <p:txBody>
          <a:bodyPr wrap="square" rtlCol="0">
            <a:spAutoFit/>
          </a:bodyPr>
          <a:lstStyle/>
          <a:p>
            <a:pPr marL="342900" indent="-342900">
              <a:buClr>
                <a:schemeClr val="accent2"/>
              </a:buClr>
              <a:buFont typeface="Wingdings" panose="05000000000000000000" pitchFamily="2" charset="2"/>
              <a:buChar char="§"/>
            </a:pPr>
            <a:r>
              <a:rPr lang="en-US" sz="2400" dirty="0">
                <a:latin typeface="Arial" panose="020B0604020202020204" pitchFamily="34" charset="0"/>
                <a:cs typeface="Arial" panose="020B0604020202020204" pitchFamily="34" charset="0"/>
              </a:rPr>
              <a:t>They later expanded this model</a:t>
            </a:r>
          </a:p>
        </p:txBody>
      </p:sp>
    </p:spTree>
    <p:extLst>
      <p:ext uri="{BB962C8B-B14F-4D97-AF65-F5344CB8AC3E}">
        <p14:creationId xmlns:p14="http://schemas.microsoft.com/office/powerpoint/2010/main" val="30826009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07DD84-46A5-84BE-8D1D-9D78D288C629}"/>
              </a:ext>
            </a:extLst>
          </p:cNvPr>
          <p:cNvSpPr>
            <a:spLocks noGrp="1"/>
          </p:cNvSpPr>
          <p:nvPr>
            <p:ph type="title"/>
          </p:nvPr>
        </p:nvSpPr>
        <p:spPr/>
        <p:txBody>
          <a:bodyPr/>
          <a:lstStyle/>
          <a:p>
            <a:r>
              <a:rPr lang="en-US" dirty="0"/>
              <a:t>The network zoo</a:t>
            </a:r>
          </a:p>
        </p:txBody>
      </p:sp>
      <p:sp>
        <p:nvSpPr>
          <p:cNvPr id="3" name="Content Placeholder 2">
            <a:extLst>
              <a:ext uri="{FF2B5EF4-FFF2-40B4-BE49-F238E27FC236}">
                <a16:creationId xmlns:a16="http://schemas.microsoft.com/office/drawing/2014/main" id="{5E03FDA4-BC1B-99CD-1886-822A7CC7A9A8}"/>
              </a:ext>
            </a:extLst>
          </p:cNvPr>
          <p:cNvSpPr>
            <a:spLocks noGrp="1"/>
          </p:cNvSpPr>
          <p:nvPr>
            <p:ph idx="1"/>
          </p:nvPr>
        </p:nvSpPr>
        <p:spPr>
          <a:xfrm>
            <a:off x="581193" y="2180496"/>
            <a:ext cx="6391108" cy="3678303"/>
          </a:xfrm>
        </p:spPr>
        <p:txBody>
          <a:bodyPr>
            <a:normAutofit fontScale="92500"/>
          </a:bodyPr>
          <a:lstStyle/>
          <a:p>
            <a:r>
              <a:rPr lang="en-US" dirty="0">
                <a:latin typeface="Arial" panose="020B0604020202020204" pitchFamily="34" charset="0"/>
                <a:cs typeface="Arial" panose="020B0604020202020204" pitchFamily="34" charset="0"/>
              </a:rPr>
              <a:t>An ecosystem of network reconstruction and analysis tools</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PANDA</a:t>
            </a:r>
            <a:r>
              <a:rPr lang="en-US" dirty="0">
                <a:latin typeface="Arial" panose="020B0604020202020204" pitchFamily="34" charset="0"/>
                <a:cs typeface="Arial" panose="020B0604020202020204" pitchFamily="34" charset="0"/>
              </a:rPr>
              <a:t> – models TF-gene regulatory interactions for a group of samples</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LIONESS</a:t>
            </a:r>
            <a:r>
              <a:rPr lang="en-US" dirty="0">
                <a:latin typeface="Arial" panose="020B0604020202020204" pitchFamily="34" charset="0"/>
                <a:cs typeface="Arial" panose="020B0604020202020204" pitchFamily="34" charset="0"/>
              </a:rPr>
              <a:t> – models TF-gene regulatory interactions for a </a:t>
            </a:r>
            <a:r>
              <a:rPr lang="en-US" b="1" u="sng" dirty="0">
                <a:latin typeface="Arial" panose="020B0604020202020204" pitchFamily="34" charset="0"/>
                <a:cs typeface="Arial" panose="020B0604020202020204" pitchFamily="34" charset="0"/>
              </a:rPr>
              <a:t>single sample</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PUMA </a:t>
            </a:r>
            <a:r>
              <a:rPr lang="en-US" dirty="0">
                <a:latin typeface="Arial" panose="020B0604020202020204" pitchFamily="34" charset="0"/>
                <a:cs typeface="Arial" panose="020B0604020202020204" pitchFamily="34" charset="0"/>
              </a:rPr>
              <a:t>– models gene regulation via microRNA</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PORCUPINE </a:t>
            </a:r>
            <a:r>
              <a:rPr lang="en-US" dirty="0">
                <a:latin typeface="Arial" panose="020B0604020202020204" pitchFamily="34" charset="0"/>
                <a:cs typeface="Arial" panose="020B0604020202020204" pitchFamily="34" charset="0"/>
              </a:rPr>
              <a:t>– identifies pathways that display heterogeneous gene regulation across a patient population</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SCORPION </a:t>
            </a:r>
            <a:r>
              <a:rPr lang="en-US" dirty="0">
                <a:latin typeface="Arial" panose="020B0604020202020204" pitchFamily="34" charset="0"/>
                <a:cs typeface="Arial" panose="020B0604020202020204" pitchFamily="34" charset="0"/>
              </a:rPr>
              <a:t>– models regulatory networks on single-cell data</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…and more!</a:t>
            </a:r>
          </a:p>
        </p:txBody>
      </p:sp>
      <p:sp>
        <p:nvSpPr>
          <p:cNvPr id="4" name="Slide Number Placeholder 3">
            <a:extLst>
              <a:ext uri="{FF2B5EF4-FFF2-40B4-BE49-F238E27FC236}">
                <a16:creationId xmlns:a16="http://schemas.microsoft.com/office/drawing/2014/main" id="{0F5CD25B-7C59-901A-37F4-8356C58631ED}"/>
              </a:ext>
            </a:extLst>
          </p:cNvPr>
          <p:cNvSpPr>
            <a:spLocks noGrp="1"/>
          </p:cNvSpPr>
          <p:nvPr>
            <p:ph type="sldNum" sz="quarter" idx="12"/>
          </p:nvPr>
        </p:nvSpPr>
        <p:spPr/>
        <p:txBody>
          <a:bodyPr/>
          <a:lstStyle/>
          <a:p>
            <a:fld id="{16219510-905B-4A35-A2D5-94EBEB0EEAEE}" type="slidenum">
              <a:rPr lang="en-US" smtClean="0"/>
              <a:t>11</a:t>
            </a:fld>
            <a:endParaRPr lang="en-US"/>
          </a:p>
        </p:txBody>
      </p:sp>
      <p:pic>
        <p:nvPicPr>
          <p:cNvPr id="5" name="Picture 4">
            <a:extLst>
              <a:ext uri="{FF2B5EF4-FFF2-40B4-BE49-F238E27FC236}">
                <a16:creationId xmlns:a16="http://schemas.microsoft.com/office/drawing/2014/main" id="{609E762C-0D20-F759-86EB-98A762A1CFC3}"/>
              </a:ext>
            </a:extLst>
          </p:cNvPr>
          <p:cNvPicPr>
            <a:picLocks noChangeAspect="1"/>
          </p:cNvPicPr>
          <p:nvPr/>
        </p:nvPicPr>
        <p:blipFill>
          <a:blip r:embed="rId2"/>
          <a:stretch>
            <a:fillRect/>
          </a:stretch>
        </p:blipFill>
        <p:spPr>
          <a:xfrm>
            <a:off x="7347284" y="1690688"/>
            <a:ext cx="4180371" cy="4216683"/>
          </a:xfrm>
          <a:prstGeom prst="rect">
            <a:avLst/>
          </a:prstGeom>
        </p:spPr>
      </p:pic>
      <p:sp>
        <p:nvSpPr>
          <p:cNvPr id="6" name="TextBox 5">
            <a:extLst>
              <a:ext uri="{FF2B5EF4-FFF2-40B4-BE49-F238E27FC236}">
                <a16:creationId xmlns:a16="http://schemas.microsoft.com/office/drawing/2014/main" id="{DB5202D6-FD2D-DC0C-A0FA-F94C72709D4F}"/>
              </a:ext>
            </a:extLst>
          </p:cNvPr>
          <p:cNvSpPr txBox="1"/>
          <p:nvPr/>
        </p:nvSpPr>
        <p:spPr>
          <a:xfrm>
            <a:off x="8449510" y="5907371"/>
            <a:ext cx="2298700" cy="249889"/>
          </a:xfrm>
          <a:prstGeom prst="rect">
            <a:avLst/>
          </a:prstGeom>
          <a:noFill/>
        </p:spPr>
        <p:txBody>
          <a:bodyPr wrap="square">
            <a:spAutoFit/>
          </a:bodyPr>
          <a:lstStyle/>
          <a:p>
            <a:r>
              <a:rPr lang="en-US" sz="1000" dirty="0"/>
              <a:t>https://www.kuijjerlab.org/tools/</a:t>
            </a:r>
          </a:p>
        </p:txBody>
      </p:sp>
    </p:spTree>
    <p:extLst>
      <p:ext uri="{BB962C8B-B14F-4D97-AF65-F5344CB8AC3E}">
        <p14:creationId xmlns:p14="http://schemas.microsoft.com/office/powerpoint/2010/main" val="31546010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82C232-C900-03ED-6984-1E150A931D90}"/>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ED883C05-A235-6C9D-6496-DA36BB9168C7}"/>
              </a:ext>
            </a:extLst>
          </p:cNvPr>
          <p:cNvPicPr>
            <a:picLocks noChangeAspect="1"/>
          </p:cNvPicPr>
          <p:nvPr/>
        </p:nvPicPr>
        <p:blipFill>
          <a:blip r:embed="rId2"/>
          <a:stretch>
            <a:fillRect/>
          </a:stretch>
        </p:blipFill>
        <p:spPr>
          <a:xfrm>
            <a:off x="6321450" y="267816"/>
            <a:ext cx="5506060" cy="6155844"/>
          </a:xfrm>
          <a:prstGeom prst="rect">
            <a:avLst/>
          </a:prstGeom>
        </p:spPr>
      </p:pic>
      <p:sp>
        <p:nvSpPr>
          <p:cNvPr id="2" name="Title 1">
            <a:extLst>
              <a:ext uri="{FF2B5EF4-FFF2-40B4-BE49-F238E27FC236}">
                <a16:creationId xmlns:a16="http://schemas.microsoft.com/office/drawing/2014/main" id="{44601438-36FF-6A5B-9037-82094EC13A9A}"/>
              </a:ext>
            </a:extLst>
          </p:cNvPr>
          <p:cNvSpPr>
            <a:spLocks noGrp="1"/>
          </p:cNvSpPr>
          <p:nvPr>
            <p:ph type="title"/>
          </p:nvPr>
        </p:nvSpPr>
        <p:spPr/>
        <p:txBody>
          <a:bodyPr/>
          <a:lstStyle/>
          <a:p>
            <a:r>
              <a:rPr lang="en-US" dirty="0"/>
              <a:t>The network zoo</a:t>
            </a:r>
          </a:p>
        </p:txBody>
      </p:sp>
      <p:sp>
        <p:nvSpPr>
          <p:cNvPr id="3" name="Content Placeholder 2">
            <a:extLst>
              <a:ext uri="{FF2B5EF4-FFF2-40B4-BE49-F238E27FC236}">
                <a16:creationId xmlns:a16="http://schemas.microsoft.com/office/drawing/2014/main" id="{C81F4529-3144-9DA6-4D58-A1BB081E912D}"/>
              </a:ext>
            </a:extLst>
          </p:cNvPr>
          <p:cNvSpPr>
            <a:spLocks noGrp="1"/>
          </p:cNvSpPr>
          <p:nvPr>
            <p:ph idx="1"/>
          </p:nvPr>
        </p:nvSpPr>
        <p:spPr>
          <a:xfrm>
            <a:off x="581193" y="2180496"/>
            <a:ext cx="6391108" cy="3678303"/>
          </a:xfrm>
        </p:spPr>
        <p:txBody>
          <a:bodyPr>
            <a:normAutofit fontScale="92500"/>
          </a:bodyPr>
          <a:lstStyle/>
          <a:p>
            <a:r>
              <a:rPr lang="en-US" dirty="0">
                <a:latin typeface="Arial" panose="020B0604020202020204" pitchFamily="34" charset="0"/>
                <a:cs typeface="Arial" panose="020B0604020202020204" pitchFamily="34" charset="0"/>
              </a:rPr>
              <a:t>An ecosystem of network reconstruction and analysis tools</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PANDA</a:t>
            </a:r>
            <a:r>
              <a:rPr lang="en-US" dirty="0">
                <a:latin typeface="Arial" panose="020B0604020202020204" pitchFamily="34" charset="0"/>
                <a:cs typeface="Arial" panose="020B0604020202020204" pitchFamily="34" charset="0"/>
              </a:rPr>
              <a:t> – models TF-gene regulatory interactions for a group of samples</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LIONESS</a:t>
            </a:r>
            <a:r>
              <a:rPr lang="en-US" dirty="0">
                <a:latin typeface="Arial" panose="020B0604020202020204" pitchFamily="34" charset="0"/>
                <a:cs typeface="Arial" panose="020B0604020202020204" pitchFamily="34" charset="0"/>
              </a:rPr>
              <a:t> – models TF-gene regulatory interactions for a </a:t>
            </a:r>
            <a:r>
              <a:rPr lang="en-US" b="1" u="sng" dirty="0">
                <a:latin typeface="Arial" panose="020B0604020202020204" pitchFamily="34" charset="0"/>
                <a:cs typeface="Arial" panose="020B0604020202020204" pitchFamily="34" charset="0"/>
              </a:rPr>
              <a:t>single sample</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PUMA </a:t>
            </a:r>
            <a:r>
              <a:rPr lang="en-US" dirty="0">
                <a:latin typeface="Arial" panose="020B0604020202020204" pitchFamily="34" charset="0"/>
                <a:cs typeface="Arial" panose="020B0604020202020204" pitchFamily="34" charset="0"/>
              </a:rPr>
              <a:t>– models gene regulation via microRNA</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PORCUPINE </a:t>
            </a:r>
            <a:r>
              <a:rPr lang="en-US" dirty="0">
                <a:latin typeface="Arial" panose="020B0604020202020204" pitchFamily="34" charset="0"/>
                <a:cs typeface="Arial" panose="020B0604020202020204" pitchFamily="34" charset="0"/>
              </a:rPr>
              <a:t>– identifies pathways that display heterogeneous gene regulation across a patient population</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SCORPION </a:t>
            </a:r>
            <a:r>
              <a:rPr lang="en-US" dirty="0">
                <a:latin typeface="Arial" panose="020B0604020202020204" pitchFamily="34" charset="0"/>
                <a:cs typeface="Arial" panose="020B0604020202020204" pitchFamily="34" charset="0"/>
              </a:rPr>
              <a:t>– models regulatory networks on single-cell data</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…and more!</a:t>
            </a:r>
          </a:p>
        </p:txBody>
      </p:sp>
      <p:sp>
        <p:nvSpPr>
          <p:cNvPr id="4" name="Slide Number Placeholder 3">
            <a:extLst>
              <a:ext uri="{FF2B5EF4-FFF2-40B4-BE49-F238E27FC236}">
                <a16:creationId xmlns:a16="http://schemas.microsoft.com/office/drawing/2014/main" id="{5C70AD9D-BA22-DF52-DC80-E291253F04B7}"/>
              </a:ext>
            </a:extLst>
          </p:cNvPr>
          <p:cNvSpPr>
            <a:spLocks noGrp="1"/>
          </p:cNvSpPr>
          <p:nvPr>
            <p:ph type="sldNum" sz="quarter" idx="12"/>
          </p:nvPr>
        </p:nvSpPr>
        <p:spPr/>
        <p:txBody>
          <a:bodyPr/>
          <a:lstStyle/>
          <a:p>
            <a:fld id="{16219510-905B-4A35-A2D5-94EBEB0EEAEE}" type="slidenum">
              <a:rPr lang="en-US" smtClean="0"/>
              <a:t>12</a:t>
            </a:fld>
            <a:endParaRPr lang="en-US"/>
          </a:p>
        </p:txBody>
      </p:sp>
      <p:sp>
        <p:nvSpPr>
          <p:cNvPr id="9" name="TextBox 8">
            <a:extLst>
              <a:ext uri="{FF2B5EF4-FFF2-40B4-BE49-F238E27FC236}">
                <a16:creationId xmlns:a16="http://schemas.microsoft.com/office/drawing/2014/main" id="{41766B77-C5A3-D169-C797-E9C70350B9BE}"/>
              </a:ext>
            </a:extLst>
          </p:cNvPr>
          <p:cNvSpPr txBox="1"/>
          <p:nvPr/>
        </p:nvSpPr>
        <p:spPr>
          <a:xfrm>
            <a:off x="6850380" y="6409708"/>
            <a:ext cx="6096000" cy="246221"/>
          </a:xfrm>
          <a:prstGeom prst="rect">
            <a:avLst/>
          </a:prstGeom>
          <a:noFill/>
        </p:spPr>
        <p:txBody>
          <a:bodyPr wrap="square">
            <a:spAutoFit/>
          </a:bodyPr>
          <a:lstStyle/>
          <a:p>
            <a:r>
              <a:rPr lang="en-US" sz="1000" dirty="0">
                <a:latin typeface="Arial" panose="020B0604020202020204" pitchFamily="34" charset="0"/>
                <a:cs typeface="Arial" panose="020B0604020202020204" pitchFamily="34" charset="0"/>
              </a:rPr>
              <a:t>https://genomebiology.biomedcentral.com/articles/10.1186/s13059-023-02877-1</a:t>
            </a:r>
          </a:p>
        </p:txBody>
      </p:sp>
    </p:spTree>
    <p:extLst>
      <p:ext uri="{BB962C8B-B14F-4D97-AF65-F5344CB8AC3E}">
        <p14:creationId xmlns:p14="http://schemas.microsoft.com/office/powerpoint/2010/main" val="37604383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07DD84-46A5-84BE-8D1D-9D78D288C629}"/>
              </a:ext>
            </a:extLst>
          </p:cNvPr>
          <p:cNvSpPr>
            <a:spLocks noGrp="1"/>
          </p:cNvSpPr>
          <p:nvPr>
            <p:ph type="title"/>
          </p:nvPr>
        </p:nvSpPr>
        <p:spPr/>
        <p:txBody>
          <a:bodyPr/>
          <a:lstStyle/>
          <a:p>
            <a:r>
              <a:rPr lang="en-US" dirty="0"/>
              <a:t>Panda models regulatory interactions</a:t>
            </a:r>
          </a:p>
        </p:txBody>
      </p:sp>
      <p:sp>
        <p:nvSpPr>
          <p:cNvPr id="3" name="Content Placeholder 2">
            <a:extLst>
              <a:ext uri="{FF2B5EF4-FFF2-40B4-BE49-F238E27FC236}">
                <a16:creationId xmlns:a16="http://schemas.microsoft.com/office/drawing/2014/main" id="{5E03FDA4-BC1B-99CD-1886-822A7CC7A9A8}"/>
              </a:ext>
            </a:extLst>
          </p:cNvPr>
          <p:cNvSpPr>
            <a:spLocks noGrp="1"/>
          </p:cNvSpPr>
          <p:nvPr>
            <p:ph idx="1"/>
          </p:nvPr>
        </p:nvSpPr>
        <p:spPr>
          <a:xfrm>
            <a:off x="581192" y="2180497"/>
            <a:ext cx="10757367" cy="1248504"/>
          </a:xfrm>
        </p:spPr>
        <p:txBody>
          <a:bodyPr/>
          <a:lstStyle/>
          <a:p>
            <a:pPr marL="0" indent="0">
              <a:buNone/>
            </a:pPr>
            <a:r>
              <a:rPr lang="en-US" dirty="0">
                <a:latin typeface="Arial" panose="020B0604020202020204" pitchFamily="34" charset="0"/>
                <a:cs typeface="Arial" panose="020B0604020202020204" pitchFamily="34" charset="0"/>
              </a:rPr>
              <a:t>PANDA: </a:t>
            </a:r>
            <a:r>
              <a:rPr lang="en-US" b="1" u="sng" dirty="0">
                <a:latin typeface="Arial" panose="020B0604020202020204" pitchFamily="34" charset="0"/>
                <a:cs typeface="Arial" panose="020B0604020202020204" pitchFamily="34" charset="0"/>
              </a:rPr>
              <a:t>P</a:t>
            </a:r>
            <a:r>
              <a:rPr lang="en-US" dirty="0">
                <a:latin typeface="Arial" panose="020B0604020202020204" pitchFamily="34" charset="0"/>
                <a:cs typeface="Arial" panose="020B0604020202020204" pitchFamily="34" charset="0"/>
              </a:rPr>
              <a:t>assing </a:t>
            </a:r>
            <a:r>
              <a:rPr lang="en-US" b="1" u="sng" dirty="0">
                <a:latin typeface="Arial" panose="020B0604020202020204" pitchFamily="34" charset="0"/>
                <a:cs typeface="Arial" panose="020B0604020202020204" pitchFamily="34" charset="0"/>
              </a:rPr>
              <a:t>A</a:t>
            </a:r>
            <a:r>
              <a:rPr lang="en-US" dirty="0">
                <a:latin typeface="Arial" panose="020B0604020202020204" pitchFamily="34" charset="0"/>
                <a:cs typeface="Arial" panose="020B0604020202020204" pitchFamily="34" charset="0"/>
              </a:rPr>
              <a:t>ttributes between </a:t>
            </a:r>
            <a:r>
              <a:rPr lang="en-US" b="1" u="sng" dirty="0">
                <a:latin typeface="Arial" panose="020B0604020202020204" pitchFamily="34" charset="0"/>
                <a:cs typeface="Arial" panose="020B0604020202020204" pitchFamily="34" charset="0"/>
              </a:rPr>
              <a:t>N</a:t>
            </a:r>
            <a:r>
              <a:rPr lang="en-US" dirty="0">
                <a:latin typeface="Arial" panose="020B0604020202020204" pitchFamily="34" charset="0"/>
                <a:cs typeface="Arial" panose="020B0604020202020204" pitchFamily="34" charset="0"/>
              </a:rPr>
              <a:t>etworks for </a:t>
            </a:r>
            <a:r>
              <a:rPr lang="en-US" b="1" u="sng" dirty="0">
                <a:latin typeface="Arial" panose="020B0604020202020204" pitchFamily="34" charset="0"/>
                <a:cs typeface="Arial" panose="020B0604020202020204" pitchFamily="34" charset="0"/>
              </a:rPr>
              <a:t>D</a:t>
            </a:r>
            <a:r>
              <a:rPr lang="en-US" dirty="0">
                <a:latin typeface="Arial" panose="020B0604020202020204" pitchFamily="34" charset="0"/>
                <a:cs typeface="Arial" panose="020B0604020202020204" pitchFamily="34" charset="0"/>
              </a:rPr>
              <a:t>ata </a:t>
            </a:r>
            <a:r>
              <a:rPr lang="en-US" b="1" u="sng" dirty="0">
                <a:latin typeface="Arial" panose="020B0604020202020204" pitchFamily="34" charset="0"/>
                <a:cs typeface="Arial" panose="020B0604020202020204" pitchFamily="34" charset="0"/>
              </a:rPr>
              <a:t>A</a:t>
            </a:r>
            <a:r>
              <a:rPr lang="en-US" dirty="0">
                <a:latin typeface="Arial" panose="020B0604020202020204" pitchFamily="34" charset="0"/>
                <a:cs typeface="Arial" panose="020B0604020202020204" pitchFamily="34" charset="0"/>
              </a:rPr>
              <a:t>ssimilation</a:t>
            </a:r>
          </a:p>
          <a:p>
            <a:pPr lvl="1"/>
            <a:r>
              <a:rPr lang="en-US" dirty="0">
                <a:latin typeface="Arial" panose="020B0604020202020204" pitchFamily="34" charset="0"/>
                <a:cs typeface="Arial" panose="020B0604020202020204" pitchFamily="34" charset="0"/>
              </a:rPr>
              <a:t>Glass et al., 2013</a:t>
            </a:r>
          </a:p>
        </p:txBody>
      </p:sp>
      <p:sp>
        <p:nvSpPr>
          <p:cNvPr id="4" name="Slide Number Placeholder 3">
            <a:extLst>
              <a:ext uri="{FF2B5EF4-FFF2-40B4-BE49-F238E27FC236}">
                <a16:creationId xmlns:a16="http://schemas.microsoft.com/office/drawing/2014/main" id="{0F5CD25B-7C59-901A-37F4-8356C58631ED}"/>
              </a:ext>
            </a:extLst>
          </p:cNvPr>
          <p:cNvSpPr>
            <a:spLocks noGrp="1"/>
          </p:cNvSpPr>
          <p:nvPr>
            <p:ph type="sldNum" sz="quarter" idx="12"/>
          </p:nvPr>
        </p:nvSpPr>
        <p:spPr/>
        <p:txBody>
          <a:bodyPr/>
          <a:lstStyle/>
          <a:p>
            <a:fld id="{16219510-905B-4A35-A2D5-94EBEB0EEAEE}" type="slidenum">
              <a:rPr lang="en-US" smtClean="0"/>
              <a:t>13</a:t>
            </a:fld>
            <a:endParaRPr lang="en-US"/>
          </a:p>
        </p:txBody>
      </p:sp>
      <p:pic>
        <p:nvPicPr>
          <p:cNvPr id="7" name="Picture 6">
            <a:extLst>
              <a:ext uri="{FF2B5EF4-FFF2-40B4-BE49-F238E27FC236}">
                <a16:creationId xmlns:a16="http://schemas.microsoft.com/office/drawing/2014/main" id="{8BFE881A-3F3A-E6DB-5AE8-AE3CACF05A1D}"/>
              </a:ext>
            </a:extLst>
          </p:cNvPr>
          <p:cNvPicPr>
            <a:picLocks noChangeAspect="1"/>
          </p:cNvPicPr>
          <p:nvPr/>
        </p:nvPicPr>
        <p:blipFill>
          <a:blip r:embed="rId3"/>
          <a:stretch>
            <a:fillRect/>
          </a:stretch>
        </p:blipFill>
        <p:spPr>
          <a:xfrm>
            <a:off x="1137605" y="3734209"/>
            <a:ext cx="9686176" cy="2432158"/>
          </a:xfrm>
          <a:prstGeom prst="rect">
            <a:avLst/>
          </a:prstGeom>
        </p:spPr>
      </p:pic>
    </p:spTree>
    <p:extLst>
      <p:ext uri="{BB962C8B-B14F-4D97-AF65-F5344CB8AC3E}">
        <p14:creationId xmlns:p14="http://schemas.microsoft.com/office/powerpoint/2010/main" val="2056219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AF500DD-60A8-1609-B00E-D0F0CFC710C2}"/>
              </a:ext>
            </a:extLst>
          </p:cNvPr>
          <p:cNvSpPr>
            <a:spLocks noGrp="1"/>
          </p:cNvSpPr>
          <p:nvPr>
            <p:ph type="sldNum" sz="quarter" idx="12"/>
          </p:nvPr>
        </p:nvSpPr>
        <p:spPr/>
        <p:txBody>
          <a:bodyPr/>
          <a:lstStyle/>
          <a:p>
            <a:fld id="{16219510-905B-4A35-A2D5-94EBEB0EEAEE}" type="slidenum">
              <a:rPr lang="en-US" smtClean="0"/>
              <a:t>14</a:t>
            </a:fld>
            <a:endParaRPr lang="en-US"/>
          </a:p>
        </p:txBody>
      </p:sp>
      <p:pic>
        <p:nvPicPr>
          <p:cNvPr id="7" name="Picture 2" descr="Eukaryotic gene expression is controlled by a promoter immediately adjacent to the gene, and an enhancer far upstream. The DNA folds over itself, bringing the enhancer next to the promoter. Transcription factors and mediator proteins are sandwiched between the promoter and the enhancer. Short DNA sequences within the enhancer called distal control elements bind activators, which in turn bind transcription factors and mediator proteins bound to the promoter. RNA polymerase binds the complex, allowing transcription to begin. Different genes have enhancers with different distal control elements, allowing differential regulation of transcription.">
            <a:extLst>
              <a:ext uri="{FF2B5EF4-FFF2-40B4-BE49-F238E27FC236}">
                <a16:creationId xmlns:a16="http://schemas.microsoft.com/office/drawing/2014/main" id="{24F8D9BA-D301-7835-185A-A7E34240F3E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44716"/>
          <a:stretch/>
        </p:blipFill>
        <p:spPr bwMode="auto">
          <a:xfrm>
            <a:off x="612757" y="2698938"/>
            <a:ext cx="5010635" cy="324364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F4984091-CEB0-0BAF-8692-A764AA603240}"/>
              </a:ext>
            </a:extLst>
          </p:cNvPr>
          <p:cNvSpPr txBox="1"/>
          <p:nvPr/>
        </p:nvSpPr>
        <p:spPr>
          <a:xfrm>
            <a:off x="1019800" y="5889236"/>
            <a:ext cx="4522197" cy="400110"/>
          </a:xfrm>
          <a:prstGeom prst="rect">
            <a:avLst/>
          </a:prstGeom>
          <a:noFill/>
        </p:spPr>
        <p:txBody>
          <a:bodyPr wrap="square">
            <a:spAutoFit/>
          </a:bodyPr>
          <a:lstStyle/>
          <a:p>
            <a:r>
              <a:rPr lang="en-US" sz="1000" dirty="0"/>
              <a:t>https://courses.lumenlearning.com/wm-biology1/chapter/reading-eukaryotic-transcription-gene-regulation/</a:t>
            </a:r>
          </a:p>
        </p:txBody>
      </p:sp>
      <p:grpSp>
        <p:nvGrpSpPr>
          <p:cNvPr id="9" name="Group 8">
            <a:extLst>
              <a:ext uri="{FF2B5EF4-FFF2-40B4-BE49-F238E27FC236}">
                <a16:creationId xmlns:a16="http://schemas.microsoft.com/office/drawing/2014/main" id="{3670C9D6-4F45-4A13-FE62-DC275D63FABB}"/>
              </a:ext>
            </a:extLst>
          </p:cNvPr>
          <p:cNvGrpSpPr/>
          <p:nvPr/>
        </p:nvGrpSpPr>
        <p:grpSpPr>
          <a:xfrm>
            <a:off x="5759963" y="2825000"/>
            <a:ext cx="6300670" cy="3028271"/>
            <a:chOff x="5740508" y="2589610"/>
            <a:chExt cx="6300670" cy="3028271"/>
          </a:xfrm>
        </p:grpSpPr>
        <p:grpSp>
          <p:nvGrpSpPr>
            <p:cNvPr id="10" name="Group 9">
              <a:extLst>
                <a:ext uri="{FF2B5EF4-FFF2-40B4-BE49-F238E27FC236}">
                  <a16:creationId xmlns:a16="http://schemas.microsoft.com/office/drawing/2014/main" id="{77DA1BFA-1EE0-46F5-1C35-3E445A1B037E}"/>
                </a:ext>
              </a:extLst>
            </p:cNvPr>
            <p:cNvGrpSpPr/>
            <p:nvPr/>
          </p:nvGrpSpPr>
          <p:grpSpPr>
            <a:xfrm>
              <a:off x="7570237" y="2589610"/>
              <a:ext cx="2757025" cy="2439590"/>
              <a:chOff x="7570237" y="2589610"/>
              <a:chExt cx="2757025" cy="2439590"/>
            </a:xfrm>
          </p:grpSpPr>
          <p:grpSp>
            <p:nvGrpSpPr>
              <p:cNvPr id="16" name="Group 15">
                <a:extLst>
                  <a:ext uri="{FF2B5EF4-FFF2-40B4-BE49-F238E27FC236}">
                    <a16:creationId xmlns:a16="http://schemas.microsoft.com/office/drawing/2014/main" id="{EF351D88-572A-D7EE-E119-4FF4766F9F9A}"/>
                  </a:ext>
                </a:extLst>
              </p:cNvPr>
              <p:cNvGrpSpPr/>
              <p:nvPr/>
            </p:nvGrpSpPr>
            <p:grpSpPr>
              <a:xfrm>
                <a:off x="7653132" y="3079587"/>
                <a:ext cx="2674130" cy="1949613"/>
                <a:chOff x="7653132" y="3079587"/>
                <a:chExt cx="2674130" cy="1949613"/>
              </a:xfrm>
            </p:grpSpPr>
            <p:cxnSp>
              <p:nvCxnSpPr>
                <p:cNvPr id="19" name="Straight Connector 18">
                  <a:extLst>
                    <a:ext uri="{FF2B5EF4-FFF2-40B4-BE49-F238E27FC236}">
                      <a16:creationId xmlns:a16="http://schemas.microsoft.com/office/drawing/2014/main" id="{B671CBCA-7A87-1BF1-A61C-B1942C101281}"/>
                    </a:ext>
                  </a:extLst>
                </p:cNvPr>
                <p:cNvCxnSpPr>
                  <a:cxnSpLocks/>
                </p:cNvCxnSpPr>
                <p:nvPr/>
              </p:nvCxnSpPr>
              <p:spPr>
                <a:xfrm>
                  <a:off x="7858697" y="3335333"/>
                  <a:ext cx="1596190" cy="605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CC121941-DEF2-89DC-4479-0EAB9E305A31}"/>
                    </a:ext>
                  </a:extLst>
                </p:cNvPr>
                <p:cNvCxnSpPr>
                  <a:cxnSpLocks/>
                </p:cNvCxnSpPr>
                <p:nvPr/>
              </p:nvCxnSpPr>
              <p:spPr>
                <a:xfrm flipV="1">
                  <a:off x="7915508" y="4044627"/>
                  <a:ext cx="2119372" cy="91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52114F54-5333-5BE4-7B02-268F62A9AD9B}"/>
                    </a:ext>
                  </a:extLst>
                </p:cNvPr>
                <p:cNvCxnSpPr>
                  <a:cxnSpLocks/>
                </p:cNvCxnSpPr>
                <p:nvPr/>
              </p:nvCxnSpPr>
              <p:spPr>
                <a:xfrm>
                  <a:off x="7858697" y="3341883"/>
                  <a:ext cx="2201673" cy="734328"/>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73C54A1C-DBF5-C216-BF4D-54FB7DD261C8}"/>
                    </a:ext>
                  </a:extLst>
                </p:cNvPr>
                <p:cNvCxnSpPr>
                  <a:cxnSpLocks/>
                </p:cNvCxnSpPr>
                <p:nvPr/>
              </p:nvCxnSpPr>
              <p:spPr>
                <a:xfrm>
                  <a:off x="7915508" y="4042496"/>
                  <a:ext cx="1467541" cy="58766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6198336C-51E9-6933-88A3-C479F17FF173}"/>
                    </a:ext>
                  </a:extLst>
                </p:cNvPr>
                <p:cNvCxnSpPr>
                  <a:cxnSpLocks/>
                </p:cNvCxnSpPr>
                <p:nvPr/>
              </p:nvCxnSpPr>
              <p:spPr>
                <a:xfrm>
                  <a:off x="7936039" y="3327889"/>
                  <a:ext cx="1467533" cy="137030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345D613F-4DB2-4C9D-374F-4EF9CAF40CE2}"/>
                    </a:ext>
                  </a:extLst>
                </p:cNvPr>
                <p:cNvCxnSpPr>
                  <a:cxnSpLocks/>
                </p:cNvCxnSpPr>
                <p:nvPr/>
              </p:nvCxnSpPr>
              <p:spPr>
                <a:xfrm flipV="1">
                  <a:off x="7956562" y="3376484"/>
                  <a:ext cx="1488060" cy="6705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F5E38B9-514F-1FB1-9F3E-24104D086FCC}"/>
                    </a:ext>
                  </a:extLst>
                </p:cNvPr>
                <p:cNvCxnSpPr>
                  <a:cxnSpLocks/>
                </p:cNvCxnSpPr>
                <p:nvPr/>
              </p:nvCxnSpPr>
              <p:spPr>
                <a:xfrm flipV="1">
                  <a:off x="7864326" y="4669035"/>
                  <a:ext cx="1539246" cy="17446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E24DC2DD-D1BC-B8EF-66BC-A4A018202DE4}"/>
                    </a:ext>
                  </a:extLst>
                </p:cNvPr>
                <p:cNvCxnSpPr>
                  <a:cxnSpLocks/>
                </p:cNvCxnSpPr>
                <p:nvPr/>
              </p:nvCxnSpPr>
              <p:spPr>
                <a:xfrm flipV="1">
                  <a:off x="7889684" y="4017899"/>
                  <a:ext cx="2129636" cy="756771"/>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3BC09B-D0A7-EDC1-0C42-8B75B97DD56C}"/>
                    </a:ext>
                  </a:extLst>
                </p:cNvPr>
                <p:cNvCxnSpPr>
                  <a:cxnSpLocks/>
                </p:cNvCxnSpPr>
                <p:nvPr/>
              </p:nvCxnSpPr>
              <p:spPr>
                <a:xfrm flipV="1">
                  <a:off x="7858697" y="3425075"/>
                  <a:ext cx="1585925" cy="134473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1A44E86C-F710-A5FF-6209-125B65D2D5AD}"/>
                    </a:ext>
                  </a:extLst>
                </p:cNvPr>
                <p:cNvSpPr/>
                <p:nvPr/>
              </p:nvSpPr>
              <p:spPr>
                <a:xfrm>
                  <a:off x="9145950" y="3089696"/>
                  <a:ext cx="584763" cy="553762"/>
                </a:xfrm>
                <a:prstGeom prst="ellipse">
                  <a:avLst/>
                </a:prstGeom>
                <a:solidFill>
                  <a:srgbClr val="97B68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BC2CA103-3344-20E4-A4B5-62441A87D3FF}"/>
                    </a:ext>
                  </a:extLst>
                </p:cNvPr>
                <p:cNvSpPr/>
                <p:nvPr/>
              </p:nvSpPr>
              <p:spPr>
                <a:xfrm>
                  <a:off x="9742499" y="3746937"/>
                  <a:ext cx="584763" cy="553762"/>
                </a:xfrm>
                <a:prstGeom prst="ellipse">
                  <a:avLst/>
                </a:prstGeom>
                <a:solidFill>
                  <a:srgbClr val="97B68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D2E87E20-E984-7A16-401B-A98707C68221}"/>
                    </a:ext>
                  </a:extLst>
                </p:cNvPr>
                <p:cNvSpPr/>
                <p:nvPr/>
              </p:nvSpPr>
              <p:spPr>
                <a:xfrm>
                  <a:off x="9136550" y="4404179"/>
                  <a:ext cx="584763" cy="553762"/>
                </a:xfrm>
                <a:prstGeom prst="ellipse">
                  <a:avLst/>
                </a:prstGeom>
                <a:solidFill>
                  <a:srgbClr val="97B68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551994E3-5FAA-765C-7492-3E34E1E230A1}"/>
                    </a:ext>
                  </a:extLst>
                </p:cNvPr>
                <p:cNvSpPr/>
                <p:nvPr/>
              </p:nvSpPr>
              <p:spPr>
                <a:xfrm>
                  <a:off x="7653132" y="3079587"/>
                  <a:ext cx="482339" cy="456768"/>
                </a:xfrm>
                <a:prstGeom prst="rect">
                  <a:avLst/>
                </a:prstGeom>
                <a:solidFill>
                  <a:srgbClr val="F1594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6E55187B-AB63-3B7A-29C8-B7DB76B6E42C}"/>
                    </a:ext>
                  </a:extLst>
                </p:cNvPr>
                <p:cNvSpPr/>
                <p:nvPr/>
              </p:nvSpPr>
              <p:spPr>
                <a:xfrm>
                  <a:off x="7674340" y="3794859"/>
                  <a:ext cx="482339" cy="456768"/>
                </a:xfrm>
                <a:prstGeom prst="rect">
                  <a:avLst/>
                </a:prstGeom>
                <a:solidFill>
                  <a:srgbClr val="B2739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49FAF182-87B6-708B-7569-4E44DAF5C0B0}"/>
                    </a:ext>
                  </a:extLst>
                </p:cNvPr>
                <p:cNvSpPr/>
                <p:nvPr/>
              </p:nvSpPr>
              <p:spPr>
                <a:xfrm>
                  <a:off x="7653132" y="4572432"/>
                  <a:ext cx="482339" cy="456768"/>
                </a:xfrm>
                <a:prstGeom prst="rect">
                  <a:avLst/>
                </a:prstGeom>
                <a:solidFill>
                  <a:srgbClr val="9DCAD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7" name="TextBox 16">
                <a:extLst>
                  <a:ext uri="{FF2B5EF4-FFF2-40B4-BE49-F238E27FC236}">
                    <a16:creationId xmlns:a16="http://schemas.microsoft.com/office/drawing/2014/main" id="{96E25EFE-CDF8-44A2-0099-ACA02BDADB14}"/>
                  </a:ext>
                </a:extLst>
              </p:cNvPr>
              <p:cNvSpPr txBox="1"/>
              <p:nvPr/>
            </p:nvSpPr>
            <p:spPr>
              <a:xfrm>
                <a:off x="7570237" y="2646873"/>
                <a:ext cx="713657" cy="461665"/>
              </a:xfrm>
              <a:prstGeom prst="rect">
                <a:avLst/>
              </a:prstGeom>
              <a:noFill/>
            </p:spPr>
            <p:txBody>
              <a:bodyPr wrap="none" rtlCol="0">
                <a:spAutoFit/>
              </a:bodyPr>
              <a:lstStyle/>
              <a:p>
                <a:r>
                  <a:rPr lang="en-US" sz="2400" dirty="0">
                    <a:latin typeface="Arial" panose="020B0604020202020204" pitchFamily="34" charset="0"/>
                    <a:cs typeface="Arial" panose="020B0604020202020204" pitchFamily="34" charset="0"/>
                  </a:rPr>
                  <a:t>TFs</a:t>
                </a:r>
              </a:p>
            </p:txBody>
          </p:sp>
          <p:sp>
            <p:nvSpPr>
              <p:cNvPr id="18" name="TextBox 17">
                <a:extLst>
                  <a:ext uri="{FF2B5EF4-FFF2-40B4-BE49-F238E27FC236}">
                    <a16:creationId xmlns:a16="http://schemas.microsoft.com/office/drawing/2014/main" id="{A680D85A-5EA3-D84E-590B-D2313359873B}"/>
                  </a:ext>
                </a:extLst>
              </p:cNvPr>
              <p:cNvSpPr txBox="1"/>
              <p:nvPr/>
            </p:nvSpPr>
            <p:spPr>
              <a:xfrm>
                <a:off x="9230179" y="2589610"/>
                <a:ext cx="1024639" cy="461665"/>
              </a:xfrm>
              <a:prstGeom prst="rect">
                <a:avLst/>
              </a:prstGeom>
              <a:noFill/>
            </p:spPr>
            <p:txBody>
              <a:bodyPr wrap="none" rtlCol="0">
                <a:spAutoFit/>
              </a:bodyPr>
              <a:lstStyle/>
              <a:p>
                <a:r>
                  <a:rPr lang="en-US" sz="2400" dirty="0">
                    <a:latin typeface="Arial" panose="020B0604020202020204" pitchFamily="34" charset="0"/>
                    <a:cs typeface="Arial" panose="020B0604020202020204" pitchFamily="34" charset="0"/>
                  </a:rPr>
                  <a:t>genes</a:t>
                </a:r>
              </a:p>
            </p:txBody>
          </p:sp>
        </p:grpSp>
        <p:grpSp>
          <p:nvGrpSpPr>
            <p:cNvPr id="11" name="Group 10">
              <a:extLst>
                <a:ext uri="{FF2B5EF4-FFF2-40B4-BE49-F238E27FC236}">
                  <a16:creationId xmlns:a16="http://schemas.microsoft.com/office/drawing/2014/main" id="{D3FF7C7B-D87F-B5D4-CF03-F0A8F28FDF80}"/>
                </a:ext>
              </a:extLst>
            </p:cNvPr>
            <p:cNvGrpSpPr/>
            <p:nvPr/>
          </p:nvGrpSpPr>
          <p:grpSpPr>
            <a:xfrm>
              <a:off x="6694684" y="4843495"/>
              <a:ext cx="4733027" cy="774386"/>
              <a:chOff x="6694684" y="4843495"/>
              <a:chExt cx="4733027" cy="774386"/>
            </a:xfrm>
          </p:grpSpPr>
          <p:sp>
            <p:nvSpPr>
              <p:cNvPr id="14" name="TextBox 13">
                <a:extLst>
                  <a:ext uri="{FF2B5EF4-FFF2-40B4-BE49-F238E27FC236}">
                    <a16:creationId xmlns:a16="http://schemas.microsoft.com/office/drawing/2014/main" id="{D01DC1C8-7469-B2A5-CDA7-DCE6519AFA3F}"/>
                  </a:ext>
                </a:extLst>
              </p:cNvPr>
              <p:cNvSpPr txBox="1"/>
              <p:nvPr/>
            </p:nvSpPr>
            <p:spPr>
              <a:xfrm>
                <a:off x="6694684" y="5248549"/>
                <a:ext cx="4733027"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How “strongly” each TF regulates each gene</a:t>
                </a:r>
              </a:p>
            </p:txBody>
          </p:sp>
          <p:cxnSp>
            <p:nvCxnSpPr>
              <p:cNvPr id="15" name="Straight Arrow Connector 14">
                <a:extLst>
                  <a:ext uri="{FF2B5EF4-FFF2-40B4-BE49-F238E27FC236}">
                    <a16:creationId xmlns:a16="http://schemas.microsoft.com/office/drawing/2014/main" id="{FE0084C3-F289-F3AC-FCEC-531A2AD520F5}"/>
                  </a:ext>
                </a:extLst>
              </p:cNvPr>
              <p:cNvCxnSpPr/>
              <p:nvPr/>
            </p:nvCxnSpPr>
            <p:spPr>
              <a:xfrm flipV="1">
                <a:off x="8633949" y="4843495"/>
                <a:ext cx="0" cy="40795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pSp>
        <p:sp>
          <p:nvSpPr>
            <p:cNvPr id="12" name="TextBox 11">
              <a:extLst>
                <a:ext uri="{FF2B5EF4-FFF2-40B4-BE49-F238E27FC236}">
                  <a16:creationId xmlns:a16="http://schemas.microsoft.com/office/drawing/2014/main" id="{F677996B-57B2-2525-55C5-034DB53B30E0}"/>
                </a:ext>
              </a:extLst>
            </p:cNvPr>
            <p:cNvSpPr txBox="1"/>
            <p:nvPr/>
          </p:nvSpPr>
          <p:spPr>
            <a:xfrm>
              <a:off x="10343277" y="3817818"/>
              <a:ext cx="1697901"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High in-degree</a:t>
              </a:r>
            </a:p>
          </p:txBody>
        </p:sp>
        <p:sp>
          <p:nvSpPr>
            <p:cNvPr id="13" name="TextBox 12">
              <a:extLst>
                <a:ext uri="{FF2B5EF4-FFF2-40B4-BE49-F238E27FC236}">
                  <a16:creationId xmlns:a16="http://schemas.microsoft.com/office/drawing/2014/main" id="{3137B5DA-FBED-7999-783E-B42DD9FF9517}"/>
                </a:ext>
              </a:extLst>
            </p:cNvPr>
            <p:cNvSpPr txBox="1"/>
            <p:nvPr/>
          </p:nvSpPr>
          <p:spPr>
            <a:xfrm>
              <a:off x="5740508" y="3089696"/>
              <a:ext cx="1838965"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High out-degree</a:t>
              </a:r>
            </a:p>
          </p:txBody>
        </p:sp>
      </p:grpSp>
      <p:sp>
        <p:nvSpPr>
          <p:cNvPr id="36" name="Title 1">
            <a:extLst>
              <a:ext uri="{FF2B5EF4-FFF2-40B4-BE49-F238E27FC236}">
                <a16:creationId xmlns:a16="http://schemas.microsoft.com/office/drawing/2014/main" id="{E6E34440-4A7E-5FB8-7F18-4ED246A1EAF8}"/>
              </a:ext>
            </a:extLst>
          </p:cNvPr>
          <p:cNvSpPr>
            <a:spLocks noGrp="1"/>
          </p:cNvSpPr>
          <p:nvPr>
            <p:ph type="title"/>
          </p:nvPr>
        </p:nvSpPr>
        <p:spPr>
          <a:xfrm>
            <a:off x="581192" y="702156"/>
            <a:ext cx="11029616" cy="1013800"/>
          </a:xfrm>
        </p:spPr>
        <p:txBody>
          <a:bodyPr/>
          <a:lstStyle/>
          <a:p>
            <a:r>
              <a:rPr lang="en-US" dirty="0"/>
              <a:t>Panda models regulatory interactions</a:t>
            </a:r>
          </a:p>
        </p:txBody>
      </p:sp>
    </p:spTree>
    <p:extLst>
      <p:ext uri="{BB962C8B-B14F-4D97-AF65-F5344CB8AC3E}">
        <p14:creationId xmlns:p14="http://schemas.microsoft.com/office/powerpoint/2010/main" val="3067417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A1CEDD-293D-3FD8-F0F2-A79F4D6D7A52}"/>
              </a:ext>
            </a:extLst>
          </p:cNvPr>
          <p:cNvSpPr>
            <a:spLocks noGrp="1"/>
          </p:cNvSpPr>
          <p:nvPr>
            <p:ph type="title"/>
          </p:nvPr>
        </p:nvSpPr>
        <p:spPr/>
        <p:txBody>
          <a:bodyPr/>
          <a:lstStyle/>
          <a:p>
            <a:r>
              <a:rPr lang="en-US" dirty="0"/>
              <a:t>Panda uses a message passing approach to achieve this</a:t>
            </a:r>
          </a:p>
        </p:txBody>
      </p:sp>
      <p:sp>
        <p:nvSpPr>
          <p:cNvPr id="4" name="Slide Number Placeholder 3">
            <a:extLst>
              <a:ext uri="{FF2B5EF4-FFF2-40B4-BE49-F238E27FC236}">
                <a16:creationId xmlns:a16="http://schemas.microsoft.com/office/drawing/2014/main" id="{00D87BA8-1DB1-8D00-FCE5-1234A5F3EF96}"/>
              </a:ext>
            </a:extLst>
          </p:cNvPr>
          <p:cNvSpPr>
            <a:spLocks noGrp="1"/>
          </p:cNvSpPr>
          <p:nvPr>
            <p:ph type="sldNum" sz="quarter" idx="12"/>
          </p:nvPr>
        </p:nvSpPr>
        <p:spPr/>
        <p:txBody>
          <a:bodyPr/>
          <a:lstStyle/>
          <a:p>
            <a:fld id="{16219510-905B-4A35-A2D5-94EBEB0EEAEE}" type="slidenum">
              <a:rPr lang="en-US" smtClean="0"/>
              <a:t>15</a:t>
            </a:fld>
            <a:endParaRPr lang="en-US"/>
          </a:p>
        </p:txBody>
      </p:sp>
      <p:pic>
        <p:nvPicPr>
          <p:cNvPr id="5" name="Picture 4">
            <a:extLst>
              <a:ext uri="{FF2B5EF4-FFF2-40B4-BE49-F238E27FC236}">
                <a16:creationId xmlns:a16="http://schemas.microsoft.com/office/drawing/2014/main" id="{AE30ADB9-C7EE-B0E1-4F8C-061F46453C1D}"/>
              </a:ext>
            </a:extLst>
          </p:cNvPr>
          <p:cNvPicPr>
            <a:picLocks noChangeAspect="1"/>
          </p:cNvPicPr>
          <p:nvPr/>
        </p:nvPicPr>
        <p:blipFill>
          <a:blip r:embed="rId2"/>
          <a:srcRect t="1" b="69778"/>
          <a:stretch/>
        </p:blipFill>
        <p:spPr>
          <a:xfrm>
            <a:off x="290144" y="2093091"/>
            <a:ext cx="11611712" cy="2671818"/>
          </a:xfrm>
          <a:prstGeom prst="rect">
            <a:avLst/>
          </a:prstGeom>
        </p:spPr>
      </p:pic>
      <p:sp>
        <p:nvSpPr>
          <p:cNvPr id="6" name="TextBox 5">
            <a:extLst>
              <a:ext uri="{FF2B5EF4-FFF2-40B4-BE49-F238E27FC236}">
                <a16:creationId xmlns:a16="http://schemas.microsoft.com/office/drawing/2014/main" id="{E6FEBF86-93AA-2553-78BA-594BCF606AD9}"/>
              </a:ext>
            </a:extLst>
          </p:cNvPr>
          <p:cNvSpPr txBox="1"/>
          <p:nvPr/>
        </p:nvSpPr>
        <p:spPr>
          <a:xfrm>
            <a:off x="9330116" y="5006631"/>
            <a:ext cx="1899879" cy="369332"/>
          </a:xfrm>
          <a:prstGeom prst="rect">
            <a:avLst/>
          </a:prstGeom>
          <a:noFill/>
        </p:spPr>
        <p:txBody>
          <a:bodyPr wrap="none" rtlCol="0">
            <a:spAutoFit/>
          </a:bodyPr>
          <a:lstStyle/>
          <a:p>
            <a:r>
              <a:rPr lang="en-US" dirty="0"/>
              <a:t>Glass et al., 2013</a:t>
            </a:r>
          </a:p>
        </p:txBody>
      </p:sp>
    </p:spTree>
    <p:extLst>
      <p:ext uri="{BB962C8B-B14F-4D97-AF65-F5344CB8AC3E}">
        <p14:creationId xmlns:p14="http://schemas.microsoft.com/office/powerpoint/2010/main" val="19492375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CA2A23-B937-A7C4-90F8-F13ABFF49317}"/>
              </a:ext>
            </a:extLst>
          </p:cNvPr>
          <p:cNvSpPr>
            <a:spLocks noGrp="1"/>
          </p:cNvSpPr>
          <p:nvPr>
            <p:ph type="title"/>
          </p:nvPr>
        </p:nvSpPr>
        <p:spPr/>
        <p:txBody>
          <a:bodyPr/>
          <a:lstStyle/>
          <a:p>
            <a:r>
              <a:rPr lang="en-US" dirty="0"/>
              <a:t>Panda uses a message passing approach to achieve this</a:t>
            </a:r>
          </a:p>
        </p:txBody>
      </p:sp>
      <p:sp>
        <p:nvSpPr>
          <p:cNvPr id="4" name="Slide Number Placeholder 3">
            <a:extLst>
              <a:ext uri="{FF2B5EF4-FFF2-40B4-BE49-F238E27FC236}">
                <a16:creationId xmlns:a16="http://schemas.microsoft.com/office/drawing/2014/main" id="{9AB5D20A-23A3-4270-CFB3-E4473BB4F651}"/>
              </a:ext>
            </a:extLst>
          </p:cNvPr>
          <p:cNvSpPr>
            <a:spLocks noGrp="1"/>
          </p:cNvSpPr>
          <p:nvPr>
            <p:ph type="sldNum" sz="quarter" idx="12"/>
          </p:nvPr>
        </p:nvSpPr>
        <p:spPr/>
        <p:txBody>
          <a:bodyPr/>
          <a:lstStyle/>
          <a:p>
            <a:fld id="{16219510-905B-4A35-A2D5-94EBEB0EEAEE}" type="slidenum">
              <a:rPr lang="en-US" smtClean="0"/>
              <a:t>16</a:t>
            </a:fld>
            <a:endParaRPr lang="en-US"/>
          </a:p>
        </p:txBody>
      </p:sp>
      <p:pic>
        <p:nvPicPr>
          <p:cNvPr id="8" name="Picture 7">
            <a:extLst>
              <a:ext uri="{FF2B5EF4-FFF2-40B4-BE49-F238E27FC236}">
                <a16:creationId xmlns:a16="http://schemas.microsoft.com/office/drawing/2014/main" id="{D02CADA9-15B1-A080-386C-3924EE78BCB4}"/>
              </a:ext>
            </a:extLst>
          </p:cNvPr>
          <p:cNvPicPr>
            <a:picLocks noChangeAspect="1"/>
          </p:cNvPicPr>
          <p:nvPr/>
        </p:nvPicPr>
        <p:blipFill>
          <a:blip r:embed="rId2"/>
          <a:srcRect t="36106"/>
          <a:stretch/>
        </p:blipFill>
        <p:spPr>
          <a:xfrm>
            <a:off x="1655021" y="1824319"/>
            <a:ext cx="9009552" cy="4383041"/>
          </a:xfrm>
          <a:prstGeom prst="rect">
            <a:avLst/>
          </a:prstGeom>
        </p:spPr>
      </p:pic>
      <p:sp>
        <p:nvSpPr>
          <p:cNvPr id="9" name="TextBox 8">
            <a:extLst>
              <a:ext uri="{FF2B5EF4-FFF2-40B4-BE49-F238E27FC236}">
                <a16:creationId xmlns:a16="http://schemas.microsoft.com/office/drawing/2014/main" id="{B389336C-A7B1-20E8-30A3-EB03D2E748C2}"/>
              </a:ext>
            </a:extLst>
          </p:cNvPr>
          <p:cNvSpPr txBox="1"/>
          <p:nvPr/>
        </p:nvSpPr>
        <p:spPr>
          <a:xfrm>
            <a:off x="9005584" y="6159391"/>
            <a:ext cx="1899879" cy="369332"/>
          </a:xfrm>
          <a:prstGeom prst="rect">
            <a:avLst/>
          </a:prstGeom>
          <a:noFill/>
        </p:spPr>
        <p:txBody>
          <a:bodyPr wrap="none" rtlCol="0">
            <a:spAutoFit/>
          </a:bodyPr>
          <a:lstStyle/>
          <a:p>
            <a:r>
              <a:rPr lang="en-US" dirty="0"/>
              <a:t>Glass et al., 2013</a:t>
            </a:r>
          </a:p>
        </p:txBody>
      </p:sp>
    </p:spTree>
    <p:extLst>
      <p:ext uri="{BB962C8B-B14F-4D97-AF65-F5344CB8AC3E}">
        <p14:creationId xmlns:p14="http://schemas.microsoft.com/office/powerpoint/2010/main" val="25582640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699C38-6287-61E6-519C-399D863DFF93}"/>
              </a:ext>
            </a:extLst>
          </p:cNvPr>
          <p:cNvSpPr>
            <a:spLocks noGrp="1"/>
          </p:cNvSpPr>
          <p:nvPr>
            <p:ph type="title"/>
          </p:nvPr>
        </p:nvSpPr>
        <p:spPr/>
        <p:txBody>
          <a:bodyPr/>
          <a:lstStyle/>
          <a:p>
            <a:r>
              <a:rPr lang="en-US" dirty="0"/>
              <a:t>The hamming distance</a:t>
            </a:r>
          </a:p>
        </p:txBody>
      </p:sp>
      <p:sp>
        <p:nvSpPr>
          <p:cNvPr id="3" name="Content Placeholder 2">
            <a:extLst>
              <a:ext uri="{FF2B5EF4-FFF2-40B4-BE49-F238E27FC236}">
                <a16:creationId xmlns:a16="http://schemas.microsoft.com/office/drawing/2014/main" id="{F73E90FA-8E6D-3F04-2CC3-C99ACF59AE12}"/>
              </a:ext>
            </a:extLst>
          </p:cNvPr>
          <p:cNvSpPr>
            <a:spLocks noGrp="1"/>
          </p:cNvSpPr>
          <p:nvPr>
            <p:ph idx="1"/>
          </p:nvPr>
        </p:nvSpPr>
        <p:spPr>
          <a:xfrm>
            <a:off x="581193" y="2180496"/>
            <a:ext cx="4402932" cy="3678303"/>
          </a:xfrm>
        </p:spPr>
        <p:txBody>
          <a:bodyPr/>
          <a:lstStyle/>
          <a:p>
            <a:r>
              <a:rPr lang="en-US" dirty="0">
                <a:latin typeface="Arial" panose="020B0604020202020204" pitchFamily="34" charset="0"/>
                <a:cs typeface="Arial" panose="020B0604020202020204" pitchFamily="34" charset="0"/>
              </a:rPr>
              <a:t>As PANDA runs, it will display a “hamming” value</a:t>
            </a:r>
          </a:p>
          <a:p>
            <a:r>
              <a:rPr lang="en-US" dirty="0">
                <a:latin typeface="Arial" panose="020B0604020202020204" pitchFamily="34" charset="0"/>
                <a:cs typeface="Arial" panose="020B0604020202020204" pitchFamily="34" charset="0"/>
              </a:rPr>
              <a:t>This value tells you how similar each successive network is to the previously made network</a:t>
            </a:r>
          </a:p>
          <a:p>
            <a:r>
              <a:rPr lang="en-US" dirty="0">
                <a:latin typeface="Arial" panose="020B0604020202020204" pitchFamily="34" charset="0"/>
                <a:cs typeface="Arial" panose="020B0604020202020204" pitchFamily="34" charset="0"/>
              </a:rPr>
              <a:t>We can set a threshold for the hamming value to determine when the PANDA algorithm will finish running</a:t>
            </a:r>
          </a:p>
        </p:txBody>
      </p:sp>
      <p:pic>
        <p:nvPicPr>
          <p:cNvPr id="5" name="Picture 4">
            <a:extLst>
              <a:ext uri="{FF2B5EF4-FFF2-40B4-BE49-F238E27FC236}">
                <a16:creationId xmlns:a16="http://schemas.microsoft.com/office/drawing/2014/main" id="{9B074193-D07C-CDCA-61AF-3D311C300401}"/>
              </a:ext>
            </a:extLst>
          </p:cNvPr>
          <p:cNvPicPr>
            <a:picLocks noChangeAspect="1"/>
          </p:cNvPicPr>
          <p:nvPr/>
        </p:nvPicPr>
        <p:blipFill>
          <a:blip r:embed="rId2"/>
          <a:stretch>
            <a:fillRect/>
          </a:stretch>
        </p:blipFill>
        <p:spPr>
          <a:xfrm>
            <a:off x="5750698" y="947860"/>
            <a:ext cx="5478133" cy="5353629"/>
          </a:xfrm>
          <a:prstGeom prst="rect">
            <a:avLst/>
          </a:prstGeom>
        </p:spPr>
      </p:pic>
      <p:sp>
        <p:nvSpPr>
          <p:cNvPr id="4" name="Slide Number Placeholder 3">
            <a:extLst>
              <a:ext uri="{FF2B5EF4-FFF2-40B4-BE49-F238E27FC236}">
                <a16:creationId xmlns:a16="http://schemas.microsoft.com/office/drawing/2014/main" id="{4D941184-D534-B5E1-2FAA-CE7434DD6810}"/>
              </a:ext>
            </a:extLst>
          </p:cNvPr>
          <p:cNvSpPr>
            <a:spLocks noGrp="1"/>
          </p:cNvSpPr>
          <p:nvPr>
            <p:ph type="sldNum" sz="quarter" idx="12"/>
          </p:nvPr>
        </p:nvSpPr>
        <p:spPr/>
        <p:txBody>
          <a:bodyPr/>
          <a:lstStyle/>
          <a:p>
            <a:fld id="{A343B713-7F62-4C63-9A93-314A14C1FD62}" type="slidenum">
              <a:rPr lang="en-US" smtClean="0"/>
              <a:t>17</a:t>
            </a:fld>
            <a:endParaRPr lang="en-US"/>
          </a:p>
        </p:txBody>
      </p:sp>
    </p:spTree>
    <p:extLst>
      <p:ext uri="{BB962C8B-B14F-4D97-AF65-F5344CB8AC3E}">
        <p14:creationId xmlns:p14="http://schemas.microsoft.com/office/powerpoint/2010/main" val="40575475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A1D1AD-C442-A215-EB62-A41C50542074}"/>
              </a:ext>
            </a:extLst>
          </p:cNvPr>
          <p:cNvSpPr>
            <a:spLocks noGrp="1"/>
          </p:cNvSpPr>
          <p:nvPr>
            <p:ph type="title"/>
          </p:nvPr>
        </p:nvSpPr>
        <p:spPr/>
        <p:txBody>
          <a:bodyPr/>
          <a:lstStyle/>
          <a:p>
            <a:r>
              <a:rPr lang="en-US" dirty="0"/>
              <a:t>lioness</a:t>
            </a:r>
          </a:p>
        </p:txBody>
      </p:sp>
      <p:sp>
        <p:nvSpPr>
          <p:cNvPr id="3" name="Content Placeholder 2">
            <a:extLst>
              <a:ext uri="{FF2B5EF4-FFF2-40B4-BE49-F238E27FC236}">
                <a16:creationId xmlns:a16="http://schemas.microsoft.com/office/drawing/2014/main" id="{F91FD804-83C9-814C-9D8F-DE90C52E82E0}"/>
              </a:ext>
            </a:extLst>
          </p:cNvPr>
          <p:cNvSpPr>
            <a:spLocks noGrp="1"/>
          </p:cNvSpPr>
          <p:nvPr>
            <p:ph idx="1"/>
          </p:nvPr>
        </p:nvSpPr>
        <p:spPr>
          <a:xfrm>
            <a:off x="581192" y="2180497"/>
            <a:ext cx="11029615" cy="2140044"/>
          </a:xfrm>
        </p:spPr>
        <p:txBody>
          <a:bodyPr>
            <a:normAutofit/>
          </a:bodyPr>
          <a:lstStyle/>
          <a:p>
            <a:r>
              <a:rPr lang="en-US" dirty="0">
                <a:latin typeface="Arial" panose="020B0604020202020204" pitchFamily="34" charset="0"/>
                <a:cs typeface="Arial" panose="020B0604020202020204" pitchFamily="34" charset="0"/>
              </a:rPr>
              <a:t>Similar to PANDA, but it can model transcriptional regulation for </a:t>
            </a:r>
            <a:r>
              <a:rPr lang="en-US" b="1" u="sng" dirty="0">
                <a:latin typeface="Arial" panose="020B0604020202020204" pitchFamily="34" charset="0"/>
                <a:cs typeface="Arial" panose="020B0604020202020204" pitchFamily="34" charset="0"/>
              </a:rPr>
              <a:t>individual samples</a:t>
            </a:r>
          </a:p>
          <a:p>
            <a:pPr algn="l"/>
            <a:r>
              <a:rPr lang="en-US" dirty="0">
                <a:latin typeface="Arial" panose="020B0604020202020204" pitchFamily="34" charset="0"/>
                <a:cs typeface="Arial" panose="020B0604020202020204" pitchFamily="34" charset="0"/>
              </a:rPr>
              <a:t>Lioness: </a:t>
            </a:r>
            <a:r>
              <a:rPr lang="en-US" b="1" i="0" u="sng" strike="noStrike" baseline="0" dirty="0">
                <a:latin typeface="Arial" panose="020B0604020202020204" pitchFamily="34" charset="0"/>
                <a:cs typeface="Arial" panose="020B0604020202020204" pitchFamily="34" charset="0"/>
              </a:rPr>
              <a:t>L</a:t>
            </a:r>
            <a:r>
              <a:rPr lang="en-US" b="0" i="0" u="none" strike="noStrike" baseline="0" dirty="0">
                <a:latin typeface="Arial" panose="020B0604020202020204" pitchFamily="34" charset="0"/>
                <a:cs typeface="Arial" panose="020B0604020202020204" pitchFamily="34" charset="0"/>
              </a:rPr>
              <a:t>inear </a:t>
            </a:r>
            <a:r>
              <a:rPr lang="en-US" b="1" i="0" u="sng" strike="noStrike" baseline="0" dirty="0">
                <a:latin typeface="Arial" panose="020B0604020202020204" pitchFamily="34" charset="0"/>
                <a:cs typeface="Arial" panose="020B0604020202020204" pitchFamily="34" charset="0"/>
              </a:rPr>
              <a:t>I</a:t>
            </a:r>
            <a:r>
              <a:rPr lang="en-US" b="0" i="0" u="none" strike="noStrike" baseline="0" dirty="0">
                <a:latin typeface="Arial" panose="020B0604020202020204" pitchFamily="34" charset="0"/>
                <a:cs typeface="Arial" panose="020B0604020202020204" pitchFamily="34" charset="0"/>
              </a:rPr>
              <a:t>nterpolation to </a:t>
            </a:r>
            <a:r>
              <a:rPr lang="en-US" b="1" i="0" u="sng" strike="noStrike" baseline="0" dirty="0">
                <a:latin typeface="Arial" panose="020B0604020202020204" pitchFamily="34" charset="0"/>
                <a:cs typeface="Arial" panose="020B0604020202020204" pitchFamily="34" charset="0"/>
              </a:rPr>
              <a:t>O</a:t>
            </a:r>
            <a:r>
              <a:rPr lang="en-US" b="0" i="0" u="none" strike="noStrike" baseline="0" dirty="0">
                <a:latin typeface="Arial" panose="020B0604020202020204" pitchFamily="34" charset="0"/>
                <a:cs typeface="Arial" panose="020B0604020202020204" pitchFamily="34" charset="0"/>
              </a:rPr>
              <a:t>btain </a:t>
            </a:r>
            <a:r>
              <a:rPr lang="en-US" b="1" i="0" u="sng" strike="noStrike" baseline="0" dirty="0">
                <a:latin typeface="Arial" panose="020B0604020202020204" pitchFamily="34" charset="0"/>
                <a:cs typeface="Arial" panose="020B0604020202020204" pitchFamily="34" charset="0"/>
              </a:rPr>
              <a:t>N</a:t>
            </a:r>
            <a:r>
              <a:rPr lang="en-US" b="0" i="0" u="none" strike="noStrike" baseline="0" dirty="0">
                <a:latin typeface="Arial" panose="020B0604020202020204" pitchFamily="34" charset="0"/>
                <a:cs typeface="Arial" panose="020B0604020202020204" pitchFamily="34" charset="0"/>
              </a:rPr>
              <a:t>etwork </a:t>
            </a:r>
            <a:r>
              <a:rPr lang="en-US" b="1" i="0" u="sng" strike="noStrike" baseline="0" dirty="0">
                <a:latin typeface="Arial" panose="020B0604020202020204" pitchFamily="34" charset="0"/>
                <a:cs typeface="Arial" panose="020B0604020202020204" pitchFamily="34" charset="0"/>
              </a:rPr>
              <a:t>E</a:t>
            </a:r>
            <a:r>
              <a:rPr lang="en-US" b="0" i="0" u="none" strike="noStrike" baseline="0" dirty="0">
                <a:latin typeface="Arial" panose="020B0604020202020204" pitchFamily="34" charset="0"/>
                <a:cs typeface="Arial" panose="020B0604020202020204" pitchFamily="34" charset="0"/>
              </a:rPr>
              <a:t>stimates for </a:t>
            </a:r>
            <a:r>
              <a:rPr lang="en-US" b="1" i="0" u="sng" strike="noStrike" baseline="0" dirty="0">
                <a:latin typeface="Arial" panose="020B0604020202020204" pitchFamily="34" charset="0"/>
                <a:cs typeface="Arial" panose="020B0604020202020204" pitchFamily="34" charset="0"/>
              </a:rPr>
              <a:t>S</a:t>
            </a:r>
            <a:r>
              <a:rPr lang="en-US" b="0" i="0" u="none" strike="noStrike" baseline="0" dirty="0">
                <a:latin typeface="Arial" panose="020B0604020202020204" pitchFamily="34" charset="0"/>
                <a:cs typeface="Arial" panose="020B0604020202020204" pitchFamily="34" charset="0"/>
              </a:rPr>
              <a:t>ingle </a:t>
            </a:r>
            <a:r>
              <a:rPr lang="en-US" b="1" i="0" u="sng" strike="noStrike" baseline="0" dirty="0">
                <a:latin typeface="Arial" panose="020B0604020202020204" pitchFamily="34" charset="0"/>
                <a:cs typeface="Arial" panose="020B0604020202020204" pitchFamily="34" charset="0"/>
              </a:rPr>
              <a:t>S</a:t>
            </a:r>
            <a:r>
              <a:rPr lang="en-US" b="0" i="0" u="none" strike="noStrike" baseline="0" dirty="0">
                <a:latin typeface="Arial" panose="020B0604020202020204" pitchFamily="34" charset="0"/>
                <a:cs typeface="Arial" panose="020B0604020202020204" pitchFamily="34" charset="0"/>
              </a:rPr>
              <a:t>amples</a:t>
            </a:r>
            <a:endParaRPr lang="en-US" dirty="0">
              <a:latin typeface="Arial" panose="020B0604020202020204" pitchFamily="34" charset="0"/>
              <a:cs typeface="Arial" panose="020B0604020202020204" pitchFamily="34" charset="0"/>
            </a:endParaRPr>
          </a:p>
          <a:p>
            <a:pPr lvl="1"/>
            <a:r>
              <a:rPr lang="en-US" sz="1800" dirty="0">
                <a:latin typeface="Arial" panose="020B0604020202020204" pitchFamily="34" charset="0"/>
                <a:cs typeface="Arial" panose="020B0604020202020204" pitchFamily="34" charset="0"/>
              </a:rPr>
              <a:t>Kuijjer et al., 2018</a:t>
            </a:r>
          </a:p>
          <a:p>
            <a:endParaRPr lang="en-US" b="1" u="sng" dirty="0">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97BB856C-C0D3-B854-7C05-67232E567C30}"/>
              </a:ext>
            </a:extLst>
          </p:cNvPr>
          <p:cNvSpPr>
            <a:spLocks noGrp="1"/>
          </p:cNvSpPr>
          <p:nvPr>
            <p:ph type="sldNum" sz="quarter" idx="12"/>
          </p:nvPr>
        </p:nvSpPr>
        <p:spPr/>
        <p:txBody>
          <a:bodyPr/>
          <a:lstStyle/>
          <a:p>
            <a:fld id="{16219510-905B-4A35-A2D5-94EBEB0EEAEE}" type="slidenum">
              <a:rPr lang="en-US" smtClean="0"/>
              <a:t>18</a:t>
            </a:fld>
            <a:endParaRPr lang="en-US"/>
          </a:p>
        </p:txBody>
      </p:sp>
      <p:pic>
        <p:nvPicPr>
          <p:cNvPr id="5" name="Picture 4">
            <a:extLst>
              <a:ext uri="{FF2B5EF4-FFF2-40B4-BE49-F238E27FC236}">
                <a16:creationId xmlns:a16="http://schemas.microsoft.com/office/drawing/2014/main" id="{86D89ADF-2147-63D8-B13B-FF14A5FE7ED5}"/>
              </a:ext>
            </a:extLst>
          </p:cNvPr>
          <p:cNvPicPr>
            <a:picLocks noChangeAspect="1"/>
          </p:cNvPicPr>
          <p:nvPr/>
        </p:nvPicPr>
        <p:blipFill>
          <a:blip r:embed="rId2"/>
          <a:stretch>
            <a:fillRect/>
          </a:stretch>
        </p:blipFill>
        <p:spPr>
          <a:xfrm>
            <a:off x="1368575" y="3881246"/>
            <a:ext cx="8011643" cy="2495898"/>
          </a:xfrm>
          <a:prstGeom prst="rect">
            <a:avLst/>
          </a:prstGeom>
        </p:spPr>
      </p:pic>
    </p:spTree>
    <p:extLst>
      <p:ext uri="{BB962C8B-B14F-4D97-AF65-F5344CB8AC3E}">
        <p14:creationId xmlns:p14="http://schemas.microsoft.com/office/powerpoint/2010/main" val="31291577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71ECF-F46B-845A-6F9C-5ED6C8F22315}"/>
              </a:ext>
            </a:extLst>
          </p:cNvPr>
          <p:cNvSpPr>
            <a:spLocks noGrp="1"/>
          </p:cNvSpPr>
          <p:nvPr>
            <p:ph type="title"/>
          </p:nvPr>
        </p:nvSpPr>
        <p:spPr/>
        <p:txBody>
          <a:bodyPr/>
          <a:lstStyle/>
          <a:p>
            <a:r>
              <a:rPr lang="en-US" dirty="0"/>
              <a:t>lioness</a:t>
            </a:r>
          </a:p>
        </p:txBody>
      </p:sp>
      <p:sp>
        <p:nvSpPr>
          <p:cNvPr id="3" name="Content Placeholder 2">
            <a:extLst>
              <a:ext uri="{FF2B5EF4-FFF2-40B4-BE49-F238E27FC236}">
                <a16:creationId xmlns:a16="http://schemas.microsoft.com/office/drawing/2014/main" id="{FB546A01-2559-D8B1-86F2-395D9B37FCF9}"/>
              </a:ext>
            </a:extLst>
          </p:cNvPr>
          <p:cNvSpPr>
            <a:spLocks noGrp="1"/>
          </p:cNvSpPr>
          <p:nvPr>
            <p:ph idx="1"/>
          </p:nvPr>
        </p:nvSpPr>
        <p:spPr>
          <a:xfrm>
            <a:off x="708784" y="2420792"/>
            <a:ext cx="4075868" cy="3023077"/>
          </a:xfrm>
        </p:spPr>
        <p:txBody>
          <a:bodyPr>
            <a:noAutofit/>
          </a:bodyPr>
          <a:lstStyle/>
          <a:p>
            <a:r>
              <a:rPr lang="en-US" dirty="0">
                <a:latin typeface="Arial" panose="020B0604020202020204" pitchFamily="34" charset="0"/>
                <a:cs typeface="Arial" panose="020B0604020202020204" pitchFamily="34" charset="0"/>
              </a:rPr>
              <a:t>Uses the PANDA algorithm in its network reconstruction</a:t>
            </a:r>
          </a:p>
          <a:p>
            <a:r>
              <a:rPr lang="en-US" dirty="0">
                <a:latin typeface="Arial" panose="020B0604020202020204" pitchFamily="34" charset="0"/>
                <a:cs typeface="Arial" panose="020B0604020202020204" pitchFamily="34" charset="0"/>
              </a:rPr>
              <a:t>Repeatedly uses the PANDA algorithm to make networks without a sample of interest</a:t>
            </a:r>
          </a:p>
          <a:p>
            <a:r>
              <a:rPr lang="en-US" dirty="0">
                <a:latin typeface="Arial" panose="020B0604020202020204" pitchFamily="34" charset="0"/>
                <a:cs typeface="Arial" panose="020B0604020202020204" pitchFamily="34" charset="0"/>
              </a:rPr>
              <a:t>Then compares the network without the sample to the network that included that sample and scales the difference</a:t>
            </a:r>
          </a:p>
        </p:txBody>
      </p:sp>
      <p:sp>
        <p:nvSpPr>
          <p:cNvPr id="4" name="Slide Number Placeholder 3">
            <a:extLst>
              <a:ext uri="{FF2B5EF4-FFF2-40B4-BE49-F238E27FC236}">
                <a16:creationId xmlns:a16="http://schemas.microsoft.com/office/drawing/2014/main" id="{18A78064-35B1-4335-4472-1F314900F173}"/>
              </a:ext>
            </a:extLst>
          </p:cNvPr>
          <p:cNvSpPr>
            <a:spLocks noGrp="1"/>
          </p:cNvSpPr>
          <p:nvPr>
            <p:ph type="sldNum" sz="quarter" idx="12"/>
          </p:nvPr>
        </p:nvSpPr>
        <p:spPr/>
        <p:txBody>
          <a:bodyPr/>
          <a:lstStyle/>
          <a:p>
            <a:fld id="{16219510-905B-4A35-A2D5-94EBEB0EEAEE}" type="slidenum">
              <a:rPr lang="en-US" smtClean="0"/>
              <a:t>19</a:t>
            </a:fld>
            <a:endParaRPr lang="en-US"/>
          </a:p>
        </p:txBody>
      </p:sp>
      <p:pic>
        <p:nvPicPr>
          <p:cNvPr id="5" name="Picture 4">
            <a:extLst>
              <a:ext uri="{FF2B5EF4-FFF2-40B4-BE49-F238E27FC236}">
                <a16:creationId xmlns:a16="http://schemas.microsoft.com/office/drawing/2014/main" id="{AF09D76F-AEEA-B6EA-4143-8937ABE3C79D}"/>
              </a:ext>
            </a:extLst>
          </p:cNvPr>
          <p:cNvPicPr>
            <a:picLocks noChangeAspect="1"/>
          </p:cNvPicPr>
          <p:nvPr/>
        </p:nvPicPr>
        <p:blipFill>
          <a:blip r:embed="rId2"/>
          <a:stretch>
            <a:fillRect/>
          </a:stretch>
        </p:blipFill>
        <p:spPr>
          <a:xfrm>
            <a:off x="5159434" y="1988654"/>
            <a:ext cx="5530731" cy="4445925"/>
          </a:xfrm>
          <a:prstGeom prst="rect">
            <a:avLst/>
          </a:prstGeom>
        </p:spPr>
      </p:pic>
      <p:sp>
        <p:nvSpPr>
          <p:cNvPr id="6" name="TextBox 5">
            <a:extLst>
              <a:ext uri="{FF2B5EF4-FFF2-40B4-BE49-F238E27FC236}">
                <a16:creationId xmlns:a16="http://schemas.microsoft.com/office/drawing/2014/main" id="{04A1CBFE-309A-7F8F-F8DC-7E51B2653DD3}"/>
              </a:ext>
            </a:extLst>
          </p:cNvPr>
          <p:cNvSpPr txBox="1"/>
          <p:nvPr/>
        </p:nvSpPr>
        <p:spPr>
          <a:xfrm>
            <a:off x="8444802" y="6249913"/>
            <a:ext cx="1944507" cy="369332"/>
          </a:xfrm>
          <a:prstGeom prst="rect">
            <a:avLst/>
          </a:prstGeom>
          <a:noFill/>
        </p:spPr>
        <p:txBody>
          <a:bodyPr wrap="none" rtlCol="0">
            <a:spAutoFit/>
          </a:bodyPr>
          <a:lstStyle/>
          <a:p>
            <a:r>
              <a:rPr lang="en-US" dirty="0"/>
              <a:t>Kuijjer et al., 2018</a:t>
            </a:r>
          </a:p>
        </p:txBody>
      </p:sp>
    </p:spTree>
    <p:extLst>
      <p:ext uri="{BB962C8B-B14F-4D97-AF65-F5344CB8AC3E}">
        <p14:creationId xmlns:p14="http://schemas.microsoft.com/office/powerpoint/2010/main" val="33598622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F30B6B-9143-ADE6-B2A0-F4A012B7C1CD}"/>
              </a:ext>
            </a:extLst>
          </p:cNvPr>
          <p:cNvSpPr>
            <a:spLocks noGrp="1"/>
          </p:cNvSpPr>
          <p:nvPr>
            <p:ph type="title"/>
          </p:nvPr>
        </p:nvSpPr>
        <p:spPr/>
        <p:txBody>
          <a:bodyPr/>
          <a:lstStyle/>
          <a:p>
            <a:r>
              <a:rPr lang="en-US" dirty="0"/>
              <a:t>Schedule</a:t>
            </a:r>
          </a:p>
        </p:txBody>
      </p:sp>
      <p:sp>
        <p:nvSpPr>
          <p:cNvPr id="3" name="Content Placeholder 2">
            <a:extLst>
              <a:ext uri="{FF2B5EF4-FFF2-40B4-BE49-F238E27FC236}">
                <a16:creationId xmlns:a16="http://schemas.microsoft.com/office/drawing/2014/main" id="{F94C32A2-4946-CA1E-5DA8-0A1D619D9D2C}"/>
              </a:ext>
            </a:extLst>
          </p:cNvPr>
          <p:cNvSpPr>
            <a:spLocks noGrp="1"/>
          </p:cNvSpPr>
          <p:nvPr>
            <p:ph idx="1"/>
          </p:nvPr>
        </p:nvSpPr>
        <p:spPr>
          <a:xfrm>
            <a:off x="259220" y="2180496"/>
            <a:ext cx="11610808" cy="3678303"/>
          </a:xfrm>
        </p:spPr>
        <p:txBody>
          <a:bodyPr>
            <a:normAutofit/>
          </a:bodyPr>
          <a:lstStyle/>
          <a:p>
            <a:pPr marL="0" indent="0" algn="ctr">
              <a:buNone/>
            </a:pPr>
            <a:r>
              <a:rPr lang="en-US" sz="2400" dirty="0">
                <a:latin typeface="Arial" panose="020B0604020202020204" pitchFamily="34" charset="0"/>
                <a:cs typeface="Arial" panose="020B0604020202020204" pitchFamily="34" charset="0"/>
              </a:rPr>
              <a:t>45 mins – Introduce </a:t>
            </a:r>
            <a:r>
              <a:rPr lang="en-US" sz="2400" dirty="0" err="1">
                <a:latin typeface="Arial" panose="020B0604020202020204" pitchFamily="34" charset="0"/>
                <a:cs typeface="Arial" panose="020B0604020202020204" pitchFamily="34" charset="0"/>
              </a:rPr>
              <a:t>SiSaNA</a:t>
            </a:r>
            <a:r>
              <a:rPr lang="en-US" sz="2400" dirty="0">
                <a:latin typeface="Arial" panose="020B0604020202020204" pitchFamily="34" charset="0"/>
                <a:cs typeface="Arial" panose="020B0604020202020204" pitchFamily="34" charset="0"/>
              </a:rPr>
              <a:t>/PANDA/LIONESS and discuss learning objectives</a:t>
            </a:r>
          </a:p>
          <a:p>
            <a:pPr marL="0" indent="0" algn="ctr">
              <a:buNone/>
            </a:pPr>
            <a:r>
              <a:rPr lang="en-US" sz="2400" dirty="0">
                <a:latin typeface="Arial" panose="020B0604020202020204" pitchFamily="34" charset="0"/>
                <a:cs typeface="Arial" panose="020B0604020202020204" pitchFamily="34" charset="0"/>
              </a:rPr>
              <a:t>30 mins – Break/Help getting </a:t>
            </a:r>
            <a:r>
              <a:rPr lang="en-US" sz="2400" dirty="0" err="1">
                <a:latin typeface="Arial" panose="020B0604020202020204" pitchFamily="34" charset="0"/>
                <a:cs typeface="Arial" panose="020B0604020202020204" pitchFamily="34" charset="0"/>
              </a:rPr>
              <a:t>SiSaNA</a:t>
            </a:r>
            <a:r>
              <a:rPr lang="en-US" sz="2400" dirty="0">
                <a:latin typeface="Arial" panose="020B0604020202020204" pitchFamily="34" charset="0"/>
                <a:cs typeface="Arial" panose="020B0604020202020204" pitchFamily="34" charset="0"/>
              </a:rPr>
              <a:t> installed for everyone</a:t>
            </a:r>
          </a:p>
          <a:p>
            <a:pPr marL="0" indent="0" algn="ctr">
              <a:buNone/>
            </a:pPr>
            <a:r>
              <a:rPr lang="en-US" sz="2400" dirty="0">
                <a:latin typeface="Arial" panose="020B0604020202020204" pitchFamily="34" charset="0"/>
                <a:cs typeface="Arial" panose="020B0604020202020204" pitchFamily="34" charset="0"/>
              </a:rPr>
              <a:t>1 hour – Run the </a:t>
            </a:r>
            <a:r>
              <a:rPr lang="en-US" sz="2400" dirty="0" err="1">
                <a:latin typeface="Arial" panose="020B0604020202020204" pitchFamily="34" charset="0"/>
                <a:cs typeface="Arial" panose="020B0604020202020204" pitchFamily="34" charset="0"/>
              </a:rPr>
              <a:t>SiSaNA</a:t>
            </a:r>
            <a:r>
              <a:rPr lang="en-US" sz="2400" dirty="0">
                <a:latin typeface="Arial" panose="020B0604020202020204" pitchFamily="34" charset="0"/>
                <a:cs typeface="Arial" panose="020B0604020202020204" pitchFamily="34" charset="0"/>
              </a:rPr>
              <a:t> pipeline and conduct a mini-analysis</a:t>
            </a:r>
          </a:p>
          <a:p>
            <a:pPr marL="0" indent="0" algn="ctr">
              <a:buNone/>
            </a:pPr>
            <a:r>
              <a:rPr lang="en-US" sz="2400" dirty="0">
                <a:latin typeface="Arial" panose="020B0604020202020204" pitchFamily="34" charset="0"/>
                <a:cs typeface="Arial" panose="020B0604020202020204" pitchFamily="34" charset="0"/>
              </a:rPr>
              <a:t>30 mins – Discuss the results of your analysis and the worksheet given</a:t>
            </a:r>
          </a:p>
          <a:p>
            <a:pPr marL="0" indent="0" algn="ctr">
              <a:buNone/>
            </a:pPr>
            <a:endParaRPr lang="en-US" sz="2400" dirty="0">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80074A91-5A8D-E99A-D5E3-076E13F657E2}"/>
              </a:ext>
            </a:extLst>
          </p:cNvPr>
          <p:cNvSpPr>
            <a:spLocks noGrp="1"/>
          </p:cNvSpPr>
          <p:nvPr>
            <p:ph type="sldNum" sz="quarter" idx="12"/>
          </p:nvPr>
        </p:nvSpPr>
        <p:spPr/>
        <p:txBody>
          <a:bodyPr/>
          <a:lstStyle/>
          <a:p>
            <a:fld id="{16219510-905B-4A35-A2D5-94EBEB0EEAEE}" type="slidenum">
              <a:rPr lang="en-US" smtClean="0"/>
              <a:t>2</a:t>
            </a:fld>
            <a:endParaRPr lang="en-US"/>
          </a:p>
        </p:txBody>
      </p:sp>
    </p:spTree>
    <p:extLst>
      <p:ext uri="{BB962C8B-B14F-4D97-AF65-F5344CB8AC3E}">
        <p14:creationId xmlns:p14="http://schemas.microsoft.com/office/powerpoint/2010/main" val="40735653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317201-7879-906E-0097-D372E741EF3F}"/>
              </a:ext>
            </a:extLst>
          </p:cNvPr>
          <p:cNvSpPr>
            <a:spLocks noGrp="1"/>
          </p:cNvSpPr>
          <p:nvPr>
            <p:ph type="title"/>
          </p:nvPr>
        </p:nvSpPr>
        <p:spPr>
          <a:xfrm>
            <a:off x="581192" y="702156"/>
            <a:ext cx="11029616" cy="1013800"/>
          </a:xfrm>
        </p:spPr>
        <p:txBody>
          <a:bodyPr>
            <a:normAutofit/>
          </a:bodyPr>
          <a:lstStyle/>
          <a:p>
            <a:r>
              <a:rPr lang="en-US" dirty="0">
                <a:solidFill>
                  <a:srgbClr val="FFFEFF"/>
                </a:solidFill>
              </a:rPr>
              <a:t>Applying lioness to breast cancer data</a:t>
            </a:r>
          </a:p>
        </p:txBody>
      </p:sp>
      <p:graphicFrame>
        <p:nvGraphicFramePr>
          <p:cNvPr id="5" name="Content Placeholder 2">
            <a:extLst>
              <a:ext uri="{FF2B5EF4-FFF2-40B4-BE49-F238E27FC236}">
                <a16:creationId xmlns:a16="http://schemas.microsoft.com/office/drawing/2014/main" id="{4103B6EC-4B7D-18CD-2EE7-668AE54E0356}"/>
              </a:ext>
            </a:extLst>
          </p:cNvPr>
          <p:cNvGraphicFramePr>
            <a:graphicFrameLocks noGrp="1"/>
          </p:cNvGraphicFramePr>
          <p:nvPr>
            <p:ph idx="1"/>
            <p:extLst>
              <p:ext uri="{D42A27DB-BD31-4B8C-83A1-F6EECF244321}">
                <p14:modId xmlns:p14="http://schemas.microsoft.com/office/powerpoint/2010/main" val="794133151"/>
              </p:ext>
            </p:extLst>
          </p:nvPr>
        </p:nvGraphicFramePr>
        <p:xfrm>
          <a:off x="581025" y="2181225"/>
          <a:ext cx="11029950" cy="36782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a:extLst>
              <a:ext uri="{FF2B5EF4-FFF2-40B4-BE49-F238E27FC236}">
                <a16:creationId xmlns:a16="http://schemas.microsoft.com/office/drawing/2014/main" id="{C06C95D5-CF1B-8634-FD9A-811935145BF7}"/>
              </a:ext>
            </a:extLst>
          </p:cNvPr>
          <p:cNvSpPr txBox="1"/>
          <p:nvPr/>
        </p:nvSpPr>
        <p:spPr>
          <a:xfrm>
            <a:off x="405926" y="2100036"/>
            <a:ext cx="5446233" cy="461665"/>
          </a:xfrm>
          <a:prstGeom prst="rect">
            <a:avLst/>
          </a:prstGeom>
          <a:noFill/>
        </p:spPr>
        <p:txBody>
          <a:bodyPr wrap="square" rtlCol="0">
            <a:spAutoFit/>
          </a:bodyPr>
          <a:lstStyle/>
          <a:p>
            <a:r>
              <a:rPr lang="en-US" sz="2400" dirty="0">
                <a:latin typeface="Arial" panose="020B0604020202020204" pitchFamily="34" charset="0"/>
                <a:cs typeface="Arial" panose="020B0604020202020204" pitchFamily="34" charset="0"/>
              </a:rPr>
              <a:t>A quick overview of breast cancer… </a:t>
            </a:r>
          </a:p>
        </p:txBody>
      </p:sp>
      <p:sp>
        <p:nvSpPr>
          <p:cNvPr id="4" name="Slide Number Placeholder 3">
            <a:extLst>
              <a:ext uri="{FF2B5EF4-FFF2-40B4-BE49-F238E27FC236}">
                <a16:creationId xmlns:a16="http://schemas.microsoft.com/office/drawing/2014/main" id="{AC8CC583-DADE-7761-D99A-B2C457BB1FC5}"/>
              </a:ext>
            </a:extLst>
          </p:cNvPr>
          <p:cNvSpPr>
            <a:spLocks noGrp="1"/>
          </p:cNvSpPr>
          <p:nvPr>
            <p:ph type="sldNum" sz="quarter" idx="12"/>
          </p:nvPr>
        </p:nvSpPr>
        <p:spPr/>
        <p:txBody>
          <a:bodyPr/>
          <a:lstStyle/>
          <a:p>
            <a:fld id="{A343B713-7F62-4C63-9A93-314A14C1FD62}" type="slidenum">
              <a:rPr lang="en-US" smtClean="0"/>
              <a:t>20</a:t>
            </a:fld>
            <a:endParaRPr lang="en-US"/>
          </a:p>
        </p:txBody>
      </p:sp>
    </p:spTree>
    <p:extLst>
      <p:ext uri="{BB962C8B-B14F-4D97-AF65-F5344CB8AC3E}">
        <p14:creationId xmlns:p14="http://schemas.microsoft.com/office/powerpoint/2010/main" val="940302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3BD33-0DED-9908-38E7-27A8DC05FE2C}"/>
              </a:ext>
            </a:extLst>
          </p:cNvPr>
          <p:cNvSpPr>
            <a:spLocks noGrp="1"/>
          </p:cNvSpPr>
          <p:nvPr>
            <p:ph type="title"/>
          </p:nvPr>
        </p:nvSpPr>
        <p:spPr/>
        <p:txBody>
          <a:bodyPr/>
          <a:lstStyle/>
          <a:p>
            <a:endParaRPr lang="en-US"/>
          </a:p>
        </p:txBody>
      </p:sp>
      <p:pic>
        <p:nvPicPr>
          <p:cNvPr id="5" name="Picture 4" descr="A diagram of a cancer cell&#10;&#10;Description automatically generated">
            <a:extLst>
              <a:ext uri="{FF2B5EF4-FFF2-40B4-BE49-F238E27FC236}">
                <a16:creationId xmlns:a16="http://schemas.microsoft.com/office/drawing/2014/main" id="{56B08B99-C048-DCE3-6D8B-E3B75B36FA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1687" y="358908"/>
            <a:ext cx="10528625" cy="5796936"/>
          </a:xfrm>
          <a:prstGeom prst="rect">
            <a:avLst/>
          </a:prstGeom>
        </p:spPr>
      </p:pic>
      <p:sp>
        <p:nvSpPr>
          <p:cNvPr id="6" name="TextBox 5">
            <a:extLst>
              <a:ext uri="{FF2B5EF4-FFF2-40B4-BE49-F238E27FC236}">
                <a16:creationId xmlns:a16="http://schemas.microsoft.com/office/drawing/2014/main" id="{62F51791-16F5-5AE5-7747-4E95356A783D}"/>
              </a:ext>
            </a:extLst>
          </p:cNvPr>
          <p:cNvSpPr txBox="1"/>
          <p:nvPr/>
        </p:nvSpPr>
        <p:spPr>
          <a:xfrm>
            <a:off x="4334256" y="5971178"/>
            <a:ext cx="2425023" cy="369332"/>
          </a:xfrm>
          <a:prstGeom prst="rect">
            <a:avLst/>
          </a:prstGeom>
          <a:noFill/>
        </p:spPr>
        <p:txBody>
          <a:bodyPr wrap="none" rtlCol="0">
            <a:spAutoFit/>
          </a:bodyPr>
          <a:lstStyle/>
          <a:p>
            <a:r>
              <a:rPr lang="en-US" dirty="0"/>
              <a:t>Al-</a:t>
            </a:r>
            <a:r>
              <a:rPr lang="en-US" dirty="0" err="1"/>
              <a:t>Ruwishan</a:t>
            </a:r>
            <a:r>
              <a:rPr lang="en-US" dirty="0"/>
              <a:t> et al., 2024</a:t>
            </a:r>
          </a:p>
        </p:txBody>
      </p:sp>
      <p:sp>
        <p:nvSpPr>
          <p:cNvPr id="3" name="Slide Number Placeholder 2">
            <a:extLst>
              <a:ext uri="{FF2B5EF4-FFF2-40B4-BE49-F238E27FC236}">
                <a16:creationId xmlns:a16="http://schemas.microsoft.com/office/drawing/2014/main" id="{3237AD1C-8CA5-0DCA-ACF4-1D8F5D9AF7F6}"/>
              </a:ext>
            </a:extLst>
          </p:cNvPr>
          <p:cNvSpPr>
            <a:spLocks noGrp="1"/>
          </p:cNvSpPr>
          <p:nvPr>
            <p:ph type="sldNum" sz="quarter" idx="12"/>
          </p:nvPr>
        </p:nvSpPr>
        <p:spPr/>
        <p:txBody>
          <a:bodyPr/>
          <a:lstStyle/>
          <a:p>
            <a:fld id="{A343B713-7F62-4C63-9A93-314A14C1FD62}" type="slidenum">
              <a:rPr lang="en-US" smtClean="0"/>
              <a:t>21</a:t>
            </a:fld>
            <a:endParaRPr lang="en-US"/>
          </a:p>
        </p:txBody>
      </p:sp>
    </p:spTree>
    <p:extLst>
      <p:ext uri="{BB962C8B-B14F-4D97-AF65-F5344CB8AC3E}">
        <p14:creationId xmlns:p14="http://schemas.microsoft.com/office/powerpoint/2010/main" val="37151369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7AE17F-C09C-10AC-B08B-BE03F1D9CD60}"/>
              </a:ext>
            </a:extLst>
          </p:cNvPr>
          <p:cNvSpPr>
            <a:spLocks noGrp="1"/>
          </p:cNvSpPr>
          <p:nvPr>
            <p:ph type="title"/>
          </p:nvPr>
        </p:nvSpPr>
        <p:spPr/>
        <p:txBody>
          <a:bodyPr/>
          <a:lstStyle/>
          <a:p>
            <a:r>
              <a:rPr lang="en-US" dirty="0"/>
              <a:t>Online databases such as TCGA and </a:t>
            </a:r>
            <a:r>
              <a:rPr lang="en-US" dirty="0" err="1"/>
              <a:t>Metabric</a:t>
            </a:r>
            <a:r>
              <a:rPr lang="en-US" dirty="0"/>
              <a:t> can be used as sources of biological data for breast cancer</a:t>
            </a:r>
          </a:p>
        </p:txBody>
      </p:sp>
      <p:sp>
        <p:nvSpPr>
          <p:cNvPr id="3" name="Content Placeholder 2">
            <a:extLst>
              <a:ext uri="{FF2B5EF4-FFF2-40B4-BE49-F238E27FC236}">
                <a16:creationId xmlns:a16="http://schemas.microsoft.com/office/drawing/2014/main" id="{DCE32AF7-8084-4AEB-ABBB-350EDD846BE9}"/>
              </a:ext>
            </a:extLst>
          </p:cNvPr>
          <p:cNvSpPr>
            <a:spLocks noGrp="1"/>
          </p:cNvSpPr>
          <p:nvPr>
            <p:ph idx="1"/>
          </p:nvPr>
        </p:nvSpPr>
        <p:spPr>
          <a:xfrm>
            <a:off x="581192" y="2180497"/>
            <a:ext cx="11029615" cy="1374794"/>
          </a:xfrm>
        </p:spPr>
        <p:txBody>
          <a:bodyPr/>
          <a:lstStyle/>
          <a:p>
            <a:r>
              <a:rPr lang="en-US" dirty="0">
                <a:latin typeface="Arial" panose="020B0604020202020204" pitchFamily="34" charset="0"/>
                <a:cs typeface="Arial" panose="020B0604020202020204" pitchFamily="34" charset="0"/>
              </a:rPr>
              <a:t>PAM50: A set of 50 genes used to stratify patients into different subtypes of breast cancer</a:t>
            </a:r>
          </a:p>
          <a:p>
            <a:r>
              <a:rPr lang="en-US" dirty="0">
                <a:latin typeface="Arial" panose="020B0604020202020204" pitchFamily="34" charset="0"/>
                <a:cs typeface="Arial" panose="020B0604020202020204" pitchFamily="34" charset="0"/>
              </a:rPr>
              <a:t>Subtypes differ greatly in disease-free survival, response to treatment, and molecular classification of disease</a:t>
            </a:r>
          </a:p>
          <a:p>
            <a:endParaRPr lang="en-US" dirty="0">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6ECF2A01-559B-C99C-DD2A-3B92F8F5E73E}"/>
              </a:ext>
            </a:extLst>
          </p:cNvPr>
          <p:cNvSpPr>
            <a:spLocks noGrp="1"/>
          </p:cNvSpPr>
          <p:nvPr>
            <p:ph type="sldNum" sz="quarter" idx="12"/>
          </p:nvPr>
        </p:nvSpPr>
        <p:spPr/>
        <p:txBody>
          <a:bodyPr/>
          <a:lstStyle/>
          <a:p>
            <a:fld id="{16219510-905B-4A35-A2D5-94EBEB0EEAEE}" type="slidenum">
              <a:rPr lang="en-US" smtClean="0"/>
              <a:t>22</a:t>
            </a:fld>
            <a:endParaRPr lang="en-US"/>
          </a:p>
        </p:txBody>
      </p:sp>
      <p:pic>
        <p:nvPicPr>
          <p:cNvPr id="7" name="Picture 6">
            <a:extLst>
              <a:ext uri="{FF2B5EF4-FFF2-40B4-BE49-F238E27FC236}">
                <a16:creationId xmlns:a16="http://schemas.microsoft.com/office/drawing/2014/main" id="{EED6AEBF-7D10-D52A-6CD0-A61EF20E9128}"/>
              </a:ext>
            </a:extLst>
          </p:cNvPr>
          <p:cNvPicPr>
            <a:picLocks noChangeAspect="1"/>
          </p:cNvPicPr>
          <p:nvPr/>
        </p:nvPicPr>
        <p:blipFill>
          <a:blip r:embed="rId2"/>
          <a:stretch>
            <a:fillRect/>
          </a:stretch>
        </p:blipFill>
        <p:spPr>
          <a:xfrm>
            <a:off x="2116040" y="3249882"/>
            <a:ext cx="3507756" cy="3471593"/>
          </a:xfrm>
          <a:prstGeom prst="rect">
            <a:avLst/>
          </a:prstGeom>
        </p:spPr>
      </p:pic>
      <p:pic>
        <p:nvPicPr>
          <p:cNvPr id="8" name="Picture 7">
            <a:extLst>
              <a:ext uri="{FF2B5EF4-FFF2-40B4-BE49-F238E27FC236}">
                <a16:creationId xmlns:a16="http://schemas.microsoft.com/office/drawing/2014/main" id="{4ECA31B1-A9D2-0B53-D36F-ACADFADA00EC}"/>
              </a:ext>
            </a:extLst>
          </p:cNvPr>
          <p:cNvPicPr>
            <a:picLocks noChangeAspect="1"/>
          </p:cNvPicPr>
          <p:nvPr/>
        </p:nvPicPr>
        <p:blipFill>
          <a:blip r:embed="rId3"/>
          <a:stretch>
            <a:fillRect/>
          </a:stretch>
        </p:blipFill>
        <p:spPr>
          <a:xfrm>
            <a:off x="6113567" y="3450300"/>
            <a:ext cx="1295581" cy="552527"/>
          </a:xfrm>
          <a:prstGeom prst="rect">
            <a:avLst/>
          </a:prstGeom>
        </p:spPr>
      </p:pic>
      <p:pic>
        <p:nvPicPr>
          <p:cNvPr id="9" name="Picture 8">
            <a:extLst>
              <a:ext uri="{FF2B5EF4-FFF2-40B4-BE49-F238E27FC236}">
                <a16:creationId xmlns:a16="http://schemas.microsoft.com/office/drawing/2014/main" id="{BFE4A0B9-FA1D-1565-9401-FFC12EE099BB}"/>
              </a:ext>
            </a:extLst>
          </p:cNvPr>
          <p:cNvPicPr>
            <a:picLocks noChangeAspect="1"/>
          </p:cNvPicPr>
          <p:nvPr/>
        </p:nvPicPr>
        <p:blipFill>
          <a:blip r:embed="rId4"/>
          <a:stretch>
            <a:fillRect/>
          </a:stretch>
        </p:blipFill>
        <p:spPr>
          <a:xfrm>
            <a:off x="6076950" y="4094991"/>
            <a:ext cx="1305107" cy="457264"/>
          </a:xfrm>
          <a:prstGeom prst="rect">
            <a:avLst/>
          </a:prstGeom>
        </p:spPr>
      </p:pic>
      <p:pic>
        <p:nvPicPr>
          <p:cNvPr id="10" name="Picture 9">
            <a:extLst>
              <a:ext uri="{FF2B5EF4-FFF2-40B4-BE49-F238E27FC236}">
                <a16:creationId xmlns:a16="http://schemas.microsoft.com/office/drawing/2014/main" id="{31EC7F5F-5BE4-96E9-61D3-C548D0D24967}"/>
              </a:ext>
            </a:extLst>
          </p:cNvPr>
          <p:cNvPicPr>
            <a:picLocks noChangeAspect="1"/>
          </p:cNvPicPr>
          <p:nvPr/>
        </p:nvPicPr>
        <p:blipFill>
          <a:blip r:embed="rId5"/>
          <a:stretch>
            <a:fillRect/>
          </a:stretch>
        </p:blipFill>
        <p:spPr>
          <a:xfrm>
            <a:off x="6079739" y="4552255"/>
            <a:ext cx="1581371" cy="609685"/>
          </a:xfrm>
          <a:prstGeom prst="rect">
            <a:avLst/>
          </a:prstGeom>
        </p:spPr>
      </p:pic>
      <p:pic>
        <p:nvPicPr>
          <p:cNvPr id="11" name="Picture 10">
            <a:extLst>
              <a:ext uri="{FF2B5EF4-FFF2-40B4-BE49-F238E27FC236}">
                <a16:creationId xmlns:a16="http://schemas.microsoft.com/office/drawing/2014/main" id="{84D5144F-4061-F8D6-D35F-6C3C10D53D5E}"/>
              </a:ext>
            </a:extLst>
          </p:cNvPr>
          <p:cNvPicPr>
            <a:picLocks noChangeAspect="1"/>
          </p:cNvPicPr>
          <p:nvPr/>
        </p:nvPicPr>
        <p:blipFill>
          <a:blip r:embed="rId6"/>
          <a:stretch>
            <a:fillRect/>
          </a:stretch>
        </p:blipFill>
        <p:spPr>
          <a:xfrm>
            <a:off x="8166066" y="3464129"/>
            <a:ext cx="1171739" cy="476316"/>
          </a:xfrm>
          <a:prstGeom prst="rect">
            <a:avLst/>
          </a:prstGeom>
        </p:spPr>
      </p:pic>
      <p:pic>
        <p:nvPicPr>
          <p:cNvPr id="12" name="Picture 11">
            <a:extLst>
              <a:ext uri="{FF2B5EF4-FFF2-40B4-BE49-F238E27FC236}">
                <a16:creationId xmlns:a16="http://schemas.microsoft.com/office/drawing/2014/main" id="{90A69668-1BD5-7117-5837-BD7A7B266AF8}"/>
              </a:ext>
            </a:extLst>
          </p:cNvPr>
          <p:cNvPicPr>
            <a:picLocks noChangeAspect="1"/>
          </p:cNvPicPr>
          <p:nvPr/>
        </p:nvPicPr>
        <p:blipFill>
          <a:blip r:embed="rId7"/>
          <a:stretch>
            <a:fillRect/>
          </a:stretch>
        </p:blipFill>
        <p:spPr>
          <a:xfrm>
            <a:off x="8199108" y="4042597"/>
            <a:ext cx="1171739" cy="562053"/>
          </a:xfrm>
          <a:prstGeom prst="rect">
            <a:avLst/>
          </a:prstGeom>
        </p:spPr>
      </p:pic>
    </p:spTree>
    <p:extLst>
      <p:ext uri="{BB962C8B-B14F-4D97-AF65-F5344CB8AC3E}">
        <p14:creationId xmlns:p14="http://schemas.microsoft.com/office/powerpoint/2010/main" val="40163235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651C1D-013D-8C68-E234-9C05D2698295}"/>
              </a:ext>
            </a:extLst>
          </p:cNvPr>
          <p:cNvSpPr>
            <a:spLocks noGrp="1"/>
          </p:cNvSpPr>
          <p:nvPr>
            <p:ph type="title"/>
          </p:nvPr>
        </p:nvSpPr>
        <p:spPr/>
        <p:txBody>
          <a:bodyPr/>
          <a:lstStyle/>
          <a:p>
            <a:r>
              <a:rPr lang="en-US" dirty="0"/>
              <a:t>Using </a:t>
            </a:r>
            <a:r>
              <a:rPr lang="en-US" dirty="0" err="1"/>
              <a:t>sisana</a:t>
            </a:r>
            <a:r>
              <a:rPr lang="en-US" dirty="0"/>
              <a:t> to create and analyze patient specific regulatory networks</a:t>
            </a:r>
          </a:p>
        </p:txBody>
      </p:sp>
      <p:sp>
        <p:nvSpPr>
          <p:cNvPr id="3" name="Content Placeholder 2">
            <a:extLst>
              <a:ext uri="{FF2B5EF4-FFF2-40B4-BE49-F238E27FC236}">
                <a16:creationId xmlns:a16="http://schemas.microsoft.com/office/drawing/2014/main" id="{8ADF15C8-8638-FCC0-2F7C-7216F8BF9DE2}"/>
              </a:ext>
            </a:extLst>
          </p:cNvPr>
          <p:cNvSpPr>
            <a:spLocks noGrp="1"/>
          </p:cNvSpPr>
          <p:nvPr>
            <p:ph idx="1"/>
          </p:nvPr>
        </p:nvSpPr>
        <p:spPr>
          <a:xfrm>
            <a:off x="581192" y="2180496"/>
            <a:ext cx="5173773" cy="3678303"/>
          </a:xfrm>
        </p:spPr>
        <p:txBody>
          <a:bodyPr>
            <a:normAutofit lnSpcReduction="10000"/>
          </a:bodyPr>
          <a:lstStyle/>
          <a:p>
            <a:r>
              <a:rPr lang="en-US" sz="2000" dirty="0">
                <a:solidFill>
                  <a:srgbClr val="FF0000"/>
                </a:solidFill>
                <a:latin typeface="Arial" panose="020B0604020202020204" pitchFamily="34" charset="0"/>
                <a:cs typeface="Arial" panose="020B0604020202020204" pitchFamily="34" charset="0"/>
              </a:rPr>
              <a:t>Note: This and the following slides contain unpublished work. Please do not distribute.</a:t>
            </a:r>
            <a:endParaRPr lang="en-US" sz="2000" dirty="0">
              <a:latin typeface="Arial" panose="020B0604020202020204" pitchFamily="34" charset="0"/>
              <a:cs typeface="Arial" panose="020B0604020202020204" pitchFamily="34" charset="0"/>
            </a:endParaRPr>
          </a:p>
          <a:p>
            <a:r>
              <a:rPr lang="en-US" sz="2000" dirty="0" err="1">
                <a:latin typeface="Arial" panose="020B0604020202020204" pitchFamily="34" charset="0"/>
                <a:cs typeface="Arial" panose="020B0604020202020204" pitchFamily="34" charset="0"/>
              </a:rPr>
              <a:t>SiSaNA</a:t>
            </a:r>
            <a:r>
              <a:rPr lang="en-US" sz="2000" dirty="0">
                <a:latin typeface="Arial" panose="020B0604020202020204" pitchFamily="34" charset="0"/>
                <a:cs typeface="Arial" panose="020B0604020202020204" pitchFamily="34" charset="0"/>
              </a:rPr>
              <a:t> is a </a:t>
            </a:r>
            <a:r>
              <a:rPr lang="en-US" sz="2000" b="1" u="sng" dirty="0">
                <a:latin typeface="Arial" panose="020B0604020202020204" pitchFamily="34" charset="0"/>
                <a:cs typeface="Arial" panose="020B0604020202020204" pitchFamily="34" charset="0"/>
              </a:rPr>
              <a:t>command line interface (CLI)</a:t>
            </a:r>
            <a:r>
              <a:rPr lang="en-US" sz="2000" dirty="0">
                <a:latin typeface="Arial" panose="020B0604020202020204" pitchFamily="34" charset="0"/>
                <a:cs typeface="Arial" panose="020B0604020202020204" pitchFamily="34" charset="0"/>
              </a:rPr>
              <a:t> that acts as a wrapper for PANDA and LIONESS</a:t>
            </a:r>
          </a:p>
          <a:p>
            <a:r>
              <a:rPr lang="en-US" sz="2000" dirty="0">
                <a:latin typeface="Arial" panose="020B0604020202020204" pitchFamily="34" charset="0"/>
                <a:cs typeface="Arial" panose="020B0604020202020204" pitchFamily="34" charset="0"/>
              </a:rPr>
              <a:t>No programming expertise needed!</a:t>
            </a:r>
          </a:p>
          <a:p>
            <a:r>
              <a:rPr lang="en-US" sz="2000" dirty="0">
                <a:latin typeface="Arial" panose="020B0604020202020204" pitchFamily="34" charset="0"/>
                <a:cs typeface="Arial" panose="020B0604020202020204" pitchFamily="34" charset="0"/>
              </a:rPr>
              <a:t>Allows the user to reconstruct these networks, as well as easily perform downstream analysis and visualization of their results</a:t>
            </a:r>
          </a:p>
        </p:txBody>
      </p:sp>
      <p:sp>
        <p:nvSpPr>
          <p:cNvPr id="4" name="Slide Number Placeholder 3">
            <a:extLst>
              <a:ext uri="{FF2B5EF4-FFF2-40B4-BE49-F238E27FC236}">
                <a16:creationId xmlns:a16="http://schemas.microsoft.com/office/drawing/2014/main" id="{FFA71F94-3678-3CF9-C5E8-68B9A02074A6}"/>
              </a:ext>
            </a:extLst>
          </p:cNvPr>
          <p:cNvSpPr>
            <a:spLocks noGrp="1"/>
          </p:cNvSpPr>
          <p:nvPr>
            <p:ph type="sldNum" sz="quarter" idx="12"/>
          </p:nvPr>
        </p:nvSpPr>
        <p:spPr/>
        <p:txBody>
          <a:bodyPr/>
          <a:lstStyle/>
          <a:p>
            <a:fld id="{16219510-905B-4A35-A2D5-94EBEB0EEAEE}" type="slidenum">
              <a:rPr lang="en-US" smtClean="0"/>
              <a:t>23</a:t>
            </a:fld>
            <a:endParaRPr lang="en-US"/>
          </a:p>
        </p:txBody>
      </p:sp>
      <p:pic>
        <p:nvPicPr>
          <p:cNvPr id="5" name="Picture 4">
            <a:extLst>
              <a:ext uri="{FF2B5EF4-FFF2-40B4-BE49-F238E27FC236}">
                <a16:creationId xmlns:a16="http://schemas.microsoft.com/office/drawing/2014/main" id="{FD898E47-0ABA-DA2F-75EF-4E3B2E0FCC66}"/>
              </a:ext>
            </a:extLst>
          </p:cNvPr>
          <p:cNvPicPr>
            <a:picLocks noChangeAspect="1"/>
          </p:cNvPicPr>
          <p:nvPr/>
        </p:nvPicPr>
        <p:blipFill>
          <a:blip r:embed="rId2"/>
          <a:srcRect t="6573"/>
          <a:stretch/>
        </p:blipFill>
        <p:spPr>
          <a:xfrm>
            <a:off x="6196553" y="1905233"/>
            <a:ext cx="4578020" cy="4639535"/>
          </a:xfrm>
          <a:prstGeom prst="rect">
            <a:avLst/>
          </a:prstGeom>
        </p:spPr>
      </p:pic>
    </p:spTree>
    <p:extLst>
      <p:ext uri="{BB962C8B-B14F-4D97-AF65-F5344CB8AC3E}">
        <p14:creationId xmlns:p14="http://schemas.microsoft.com/office/powerpoint/2010/main" val="15250259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AD05F2-BCB5-FBD3-B0D7-1117EB25E474}"/>
              </a:ext>
            </a:extLst>
          </p:cNvPr>
          <p:cNvSpPr>
            <a:spLocks noGrp="1"/>
          </p:cNvSpPr>
          <p:nvPr>
            <p:ph type="title"/>
          </p:nvPr>
        </p:nvSpPr>
        <p:spPr/>
        <p:txBody>
          <a:bodyPr/>
          <a:lstStyle/>
          <a:p>
            <a:r>
              <a:rPr lang="en-US" dirty="0"/>
              <a:t>Clustering of breast cancer on in-degrees reveals two distinct basal clusters</a:t>
            </a:r>
          </a:p>
        </p:txBody>
      </p:sp>
      <p:sp>
        <p:nvSpPr>
          <p:cNvPr id="4" name="Slide Number Placeholder 3">
            <a:extLst>
              <a:ext uri="{FF2B5EF4-FFF2-40B4-BE49-F238E27FC236}">
                <a16:creationId xmlns:a16="http://schemas.microsoft.com/office/drawing/2014/main" id="{A4D47797-E487-626E-F6D2-A4B849C4D9D5}"/>
              </a:ext>
            </a:extLst>
          </p:cNvPr>
          <p:cNvSpPr>
            <a:spLocks noGrp="1"/>
          </p:cNvSpPr>
          <p:nvPr>
            <p:ph type="sldNum" sz="quarter" idx="12"/>
          </p:nvPr>
        </p:nvSpPr>
        <p:spPr/>
        <p:txBody>
          <a:bodyPr/>
          <a:lstStyle/>
          <a:p>
            <a:fld id="{16219510-905B-4A35-A2D5-94EBEB0EEAEE}" type="slidenum">
              <a:rPr lang="en-US" smtClean="0"/>
              <a:t>24</a:t>
            </a:fld>
            <a:endParaRPr lang="en-US"/>
          </a:p>
        </p:txBody>
      </p:sp>
      <p:pic>
        <p:nvPicPr>
          <p:cNvPr id="5" name="Picture 4">
            <a:extLst>
              <a:ext uri="{FF2B5EF4-FFF2-40B4-BE49-F238E27FC236}">
                <a16:creationId xmlns:a16="http://schemas.microsoft.com/office/drawing/2014/main" id="{5A76D041-2A0D-C2B8-03BE-8318E5B44063}"/>
              </a:ext>
            </a:extLst>
          </p:cNvPr>
          <p:cNvPicPr>
            <a:picLocks noChangeAspect="1"/>
          </p:cNvPicPr>
          <p:nvPr/>
        </p:nvPicPr>
        <p:blipFill>
          <a:blip r:embed="rId2"/>
          <a:stretch>
            <a:fillRect/>
          </a:stretch>
        </p:blipFill>
        <p:spPr>
          <a:xfrm>
            <a:off x="2817134" y="1690688"/>
            <a:ext cx="6557731" cy="4935435"/>
          </a:xfrm>
          <a:prstGeom prst="rect">
            <a:avLst/>
          </a:prstGeom>
        </p:spPr>
      </p:pic>
    </p:spTree>
    <p:extLst>
      <p:ext uri="{BB962C8B-B14F-4D97-AF65-F5344CB8AC3E}">
        <p14:creationId xmlns:p14="http://schemas.microsoft.com/office/powerpoint/2010/main" val="15647548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6D5713-B865-5C60-4640-AD3A8502A4BA}"/>
              </a:ext>
            </a:extLst>
          </p:cNvPr>
          <p:cNvSpPr>
            <a:spLocks noGrp="1"/>
          </p:cNvSpPr>
          <p:nvPr>
            <p:ph type="title"/>
          </p:nvPr>
        </p:nvSpPr>
        <p:spPr/>
        <p:txBody>
          <a:bodyPr/>
          <a:lstStyle/>
          <a:p>
            <a:r>
              <a:rPr lang="en-US" dirty="0"/>
              <a:t>These two basal groups greatly differ in survival</a:t>
            </a:r>
          </a:p>
        </p:txBody>
      </p:sp>
      <p:sp>
        <p:nvSpPr>
          <p:cNvPr id="4" name="Slide Number Placeholder 3">
            <a:extLst>
              <a:ext uri="{FF2B5EF4-FFF2-40B4-BE49-F238E27FC236}">
                <a16:creationId xmlns:a16="http://schemas.microsoft.com/office/drawing/2014/main" id="{D8AA8CB1-50B6-B347-D414-AA108AFBE539}"/>
              </a:ext>
            </a:extLst>
          </p:cNvPr>
          <p:cNvSpPr>
            <a:spLocks noGrp="1"/>
          </p:cNvSpPr>
          <p:nvPr>
            <p:ph type="sldNum" sz="quarter" idx="12"/>
          </p:nvPr>
        </p:nvSpPr>
        <p:spPr/>
        <p:txBody>
          <a:bodyPr/>
          <a:lstStyle/>
          <a:p>
            <a:fld id="{16219510-905B-4A35-A2D5-94EBEB0EEAEE}" type="slidenum">
              <a:rPr lang="en-US" smtClean="0"/>
              <a:t>25</a:t>
            </a:fld>
            <a:endParaRPr lang="en-US"/>
          </a:p>
        </p:txBody>
      </p:sp>
      <p:pic>
        <p:nvPicPr>
          <p:cNvPr id="6" name="Picture 5" descr="A graph of different colored lines&#10;&#10;Description automatically generated with medium confidence">
            <a:extLst>
              <a:ext uri="{FF2B5EF4-FFF2-40B4-BE49-F238E27FC236}">
                <a16:creationId xmlns:a16="http://schemas.microsoft.com/office/drawing/2014/main" id="{1D244889-E5A2-8ED9-B600-1CAEEC7DD3AD}"/>
              </a:ext>
            </a:extLst>
          </p:cNvPr>
          <p:cNvPicPr>
            <a:picLocks noChangeAspect="1"/>
          </p:cNvPicPr>
          <p:nvPr/>
        </p:nvPicPr>
        <p:blipFill>
          <a:blip r:embed="rId2">
            <a:extLst>
              <a:ext uri="{28A0092B-C50C-407E-A947-70E740481C1C}">
                <a14:useLocalDpi xmlns:a14="http://schemas.microsoft.com/office/drawing/2010/main" val="0"/>
              </a:ext>
            </a:extLst>
          </a:blip>
          <a:srcRect t="8765"/>
          <a:stretch/>
        </p:blipFill>
        <p:spPr>
          <a:xfrm>
            <a:off x="2564101" y="1981059"/>
            <a:ext cx="6231695" cy="4264134"/>
          </a:xfrm>
          <a:prstGeom prst="rect">
            <a:avLst/>
          </a:prstGeom>
        </p:spPr>
      </p:pic>
    </p:spTree>
    <p:extLst>
      <p:ext uri="{BB962C8B-B14F-4D97-AF65-F5344CB8AC3E}">
        <p14:creationId xmlns:p14="http://schemas.microsoft.com/office/powerpoint/2010/main" val="40760328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E2798A-C17D-5293-518D-4B1204358E03}"/>
              </a:ext>
            </a:extLst>
          </p:cNvPr>
          <p:cNvSpPr>
            <a:spLocks noGrp="1"/>
          </p:cNvSpPr>
          <p:nvPr>
            <p:ph type="title"/>
          </p:nvPr>
        </p:nvSpPr>
        <p:spPr/>
        <p:txBody>
          <a:bodyPr/>
          <a:lstStyle/>
          <a:p>
            <a:r>
              <a:rPr lang="en-US" sz="2800" dirty="0"/>
              <a:t>T cell, NK cells, and Macrophages distinguish the two basal groups from one another</a:t>
            </a:r>
            <a:endParaRPr lang="en-US" dirty="0"/>
          </a:p>
        </p:txBody>
      </p:sp>
      <p:sp>
        <p:nvSpPr>
          <p:cNvPr id="4" name="Slide Number Placeholder 3">
            <a:extLst>
              <a:ext uri="{FF2B5EF4-FFF2-40B4-BE49-F238E27FC236}">
                <a16:creationId xmlns:a16="http://schemas.microsoft.com/office/drawing/2014/main" id="{4937161B-4E56-CBA3-5944-3825C3AF80CD}"/>
              </a:ext>
            </a:extLst>
          </p:cNvPr>
          <p:cNvSpPr>
            <a:spLocks noGrp="1"/>
          </p:cNvSpPr>
          <p:nvPr>
            <p:ph type="sldNum" sz="quarter" idx="12"/>
          </p:nvPr>
        </p:nvSpPr>
        <p:spPr/>
        <p:txBody>
          <a:bodyPr/>
          <a:lstStyle/>
          <a:p>
            <a:fld id="{16219510-905B-4A35-A2D5-94EBEB0EEAEE}" type="slidenum">
              <a:rPr lang="en-US" smtClean="0"/>
              <a:t>26</a:t>
            </a:fld>
            <a:endParaRPr lang="en-US"/>
          </a:p>
        </p:txBody>
      </p:sp>
      <p:pic>
        <p:nvPicPr>
          <p:cNvPr id="5" name="Picture 4">
            <a:extLst>
              <a:ext uri="{FF2B5EF4-FFF2-40B4-BE49-F238E27FC236}">
                <a16:creationId xmlns:a16="http://schemas.microsoft.com/office/drawing/2014/main" id="{5C0F6901-BC37-8816-FAEB-EBCEE426C729}"/>
              </a:ext>
            </a:extLst>
          </p:cNvPr>
          <p:cNvPicPr>
            <a:picLocks noChangeAspect="1"/>
          </p:cNvPicPr>
          <p:nvPr/>
        </p:nvPicPr>
        <p:blipFill>
          <a:blip r:embed="rId2"/>
          <a:stretch>
            <a:fillRect/>
          </a:stretch>
        </p:blipFill>
        <p:spPr>
          <a:xfrm>
            <a:off x="4090425" y="1905533"/>
            <a:ext cx="5196449" cy="4809591"/>
          </a:xfrm>
          <a:prstGeom prst="rect">
            <a:avLst/>
          </a:prstGeom>
        </p:spPr>
      </p:pic>
      <p:pic>
        <p:nvPicPr>
          <p:cNvPr id="6" name="Picture 5" descr="A black letter on a white background&#10;&#10;Description automatically generated">
            <a:extLst>
              <a:ext uri="{FF2B5EF4-FFF2-40B4-BE49-F238E27FC236}">
                <a16:creationId xmlns:a16="http://schemas.microsoft.com/office/drawing/2014/main" id="{3AD9D1D0-5385-A87D-47CC-D96EC4D82B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2949" y="2310003"/>
            <a:ext cx="2855207" cy="405932"/>
          </a:xfrm>
          <a:prstGeom prst="rect">
            <a:avLst/>
          </a:prstGeom>
        </p:spPr>
      </p:pic>
    </p:spTree>
    <p:extLst>
      <p:ext uri="{BB962C8B-B14F-4D97-AF65-F5344CB8AC3E}">
        <p14:creationId xmlns:p14="http://schemas.microsoft.com/office/powerpoint/2010/main" val="9258908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E2798A-C17D-5293-518D-4B1204358E03}"/>
              </a:ext>
            </a:extLst>
          </p:cNvPr>
          <p:cNvSpPr>
            <a:spLocks noGrp="1"/>
          </p:cNvSpPr>
          <p:nvPr>
            <p:ph type="title"/>
          </p:nvPr>
        </p:nvSpPr>
        <p:spPr>
          <a:xfrm>
            <a:off x="581192" y="785282"/>
            <a:ext cx="11029616" cy="1013800"/>
          </a:xfrm>
        </p:spPr>
        <p:txBody>
          <a:bodyPr>
            <a:normAutofit fontScale="90000"/>
          </a:bodyPr>
          <a:lstStyle/>
          <a:p>
            <a:r>
              <a:rPr lang="en-US" sz="2800" dirty="0"/>
              <a:t>The RFX family of transcription factors specifically appear to play a large role in the transcriptional landscape that separates the basal groups</a:t>
            </a:r>
            <a:endParaRPr lang="en-US" dirty="0"/>
          </a:p>
        </p:txBody>
      </p:sp>
      <p:sp>
        <p:nvSpPr>
          <p:cNvPr id="4" name="Slide Number Placeholder 3">
            <a:extLst>
              <a:ext uri="{FF2B5EF4-FFF2-40B4-BE49-F238E27FC236}">
                <a16:creationId xmlns:a16="http://schemas.microsoft.com/office/drawing/2014/main" id="{4937161B-4E56-CBA3-5944-3825C3AF80CD}"/>
              </a:ext>
            </a:extLst>
          </p:cNvPr>
          <p:cNvSpPr>
            <a:spLocks noGrp="1"/>
          </p:cNvSpPr>
          <p:nvPr>
            <p:ph type="sldNum" sz="quarter" idx="12"/>
          </p:nvPr>
        </p:nvSpPr>
        <p:spPr/>
        <p:txBody>
          <a:bodyPr/>
          <a:lstStyle/>
          <a:p>
            <a:fld id="{16219510-905B-4A35-A2D5-94EBEB0EEAEE}" type="slidenum">
              <a:rPr lang="en-US" smtClean="0"/>
              <a:t>27</a:t>
            </a:fld>
            <a:endParaRPr lang="en-US"/>
          </a:p>
        </p:txBody>
      </p:sp>
      <p:pic>
        <p:nvPicPr>
          <p:cNvPr id="3" name="Picture 2">
            <a:extLst>
              <a:ext uri="{FF2B5EF4-FFF2-40B4-BE49-F238E27FC236}">
                <a16:creationId xmlns:a16="http://schemas.microsoft.com/office/drawing/2014/main" id="{99B53516-AF9C-9B9A-10FB-CBB5CCC717EC}"/>
              </a:ext>
            </a:extLst>
          </p:cNvPr>
          <p:cNvPicPr>
            <a:picLocks noChangeAspect="1"/>
          </p:cNvPicPr>
          <p:nvPr/>
        </p:nvPicPr>
        <p:blipFill>
          <a:blip r:embed="rId2"/>
          <a:stretch>
            <a:fillRect/>
          </a:stretch>
        </p:blipFill>
        <p:spPr>
          <a:xfrm>
            <a:off x="5586128" y="1978025"/>
            <a:ext cx="6035807" cy="4071938"/>
          </a:xfrm>
          <a:prstGeom prst="rect">
            <a:avLst/>
          </a:prstGeom>
        </p:spPr>
      </p:pic>
      <p:sp>
        <p:nvSpPr>
          <p:cNvPr id="7" name="Content Placeholder 2">
            <a:extLst>
              <a:ext uri="{FF2B5EF4-FFF2-40B4-BE49-F238E27FC236}">
                <a16:creationId xmlns:a16="http://schemas.microsoft.com/office/drawing/2014/main" id="{B0972B63-0423-1D0C-A738-434C732E5753}"/>
              </a:ext>
            </a:extLst>
          </p:cNvPr>
          <p:cNvSpPr>
            <a:spLocks noGrp="1"/>
          </p:cNvSpPr>
          <p:nvPr>
            <p:ph idx="1"/>
          </p:nvPr>
        </p:nvSpPr>
        <p:spPr>
          <a:xfrm>
            <a:off x="525009" y="1978025"/>
            <a:ext cx="5138394" cy="4351338"/>
          </a:xfrm>
        </p:spPr>
        <p:txBody>
          <a:bodyPr>
            <a:normAutofit/>
          </a:bodyPr>
          <a:lstStyle/>
          <a:p>
            <a:r>
              <a:rPr lang="en-US" dirty="0">
                <a:latin typeface="Arial" panose="020B0604020202020204" pitchFamily="34" charset="0"/>
                <a:cs typeface="Arial" panose="020B0604020202020204" pitchFamily="34" charset="0"/>
              </a:rPr>
              <a:t>RFX proteins</a:t>
            </a:r>
          </a:p>
          <a:p>
            <a:pPr lvl="1"/>
            <a:r>
              <a:rPr lang="en-US" sz="1800" dirty="0">
                <a:latin typeface="Arial" panose="020B0604020202020204" pitchFamily="34" charset="0"/>
                <a:cs typeface="Arial" panose="020B0604020202020204" pitchFamily="34" charset="0"/>
              </a:rPr>
              <a:t>MHC class II regulatory factors (increases MHC class II gene expression)</a:t>
            </a:r>
          </a:p>
          <a:p>
            <a:pPr lvl="1"/>
            <a:r>
              <a:rPr lang="en-US" sz="1800" dirty="0">
                <a:latin typeface="Arial" panose="020B0604020202020204" pitchFamily="34" charset="0"/>
                <a:cs typeface="Arial" panose="020B0604020202020204" pitchFamily="34" charset="0"/>
              </a:rPr>
              <a:t>Broadly recognized to be associated with various cancer types</a:t>
            </a:r>
          </a:p>
          <a:p>
            <a:pPr lvl="1"/>
            <a:r>
              <a:rPr lang="en-US" sz="1800" dirty="0">
                <a:latin typeface="Arial" panose="020B0604020202020204" pitchFamily="34" charset="0"/>
                <a:cs typeface="Arial" panose="020B0604020202020204" pitchFamily="34" charset="0"/>
              </a:rPr>
              <a:t>Regulate genes through the x-box sequence motif</a:t>
            </a:r>
          </a:p>
          <a:p>
            <a:pPr lvl="1"/>
            <a:r>
              <a:rPr lang="en-US" sz="1800" dirty="0">
                <a:latin typeface="Arial" panose="020B0604020202020204" pitchFamily="34" charset="0"/>
                <a:cs typeface="Arial" panose="020B0604020202020204" pitchFamily="34" charset="0"/>
              </a:rPr>
              <a:t>ESR1 promotes expression of RFX1-3,5,7 and ESR1 is also expressed higher in Basal1</a:t>
            </a:r>
          </a:p>
          <a:p>
            <a:pPr marL="457200" lvl="1" indent="0">
              <a:buNone/>
            </a:pPr>
            <a:endParaRPr lang="en-US" sz="1800"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D685A117-6712-8FD7-5B05-32EE644CABBD}"/>
              </a:ext>
            </a:extLst>
          </p:cNvPr>
          <p:cNvSpPr txBox="1"/>
          <p:nvPr/>
        </p:nvSpPr>
        <p:spPr>
          <a:xfrm>
            <a:off x="7900416" y="5951930"/>
            <a:ext cx="2150973"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Transcription factor</a:t>
            </a:r>
          </a:p>
        </p:txBody>
      </p:sp>
    </p:spTree>
    <p:extLst>
      <p:ext uri="{BB962C8B-B14F-4D97-AF65-F5344CB8AC3E}">
        <p14:creationId xmlns:p14="http://schemas.microsoft.com/office/powerpoint/2010/main" val="25592695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4D6C88-6C24-27CF-9111-95C2AFB45E46}"/>
              </a:ext>
            </a:extLst>
          </p:cNvPr>
          <p:cNvSpPr>
            <a:spLocks noGrp="1"/>
          </p:cNvSpPr>
          <p:nvPr>
            <p:ph type="title"/>
          </p:nvPr>
        </p:nvSpPr>
        <p:spPr/>
        <p:txBody>
          <a:bodyPr/>
          <a:lstStyle/>
          <a:p>
            <a:r>
              <a:rPr lang="en-US" dirty="0"/>
              <a:t>Your task for today</a:t>
            </a:r>
          </a:p>
        </p:txBody>
      </p:sp>
      <p:sp>
        <p:nvSpPr>
          <p:cNvPr id="3" name="Content Placeholder 2">
            <a:extLst>
              <a:ext uri="{FF2B5EF4-FFF2-40B4-BE49-F238E27FC236}">
                <a16:creationId xmlns:a16="http://schemas.microsoft.com/office/drawing/2014/main" id="{22DC2323-CE24-A26D-2347-89F72AECB000}"/>
              </a:ext>
            </a:extLst>
          </p:cNvPr>
          <p:cNvSpPr>
            <a:spLocks noGrp="1"/>
          </p:cNvSpPr>
          <p:nvPr>
            <p:ph idx="1"/>
          </p:nvPr>
        </p:nvSpPr>
        <p:spPr>
          <a:xfrm>
            <a:off x="581193" y="2180496"/>
            <a:ext cx="4815056" cy="3678303"/>
          </a:xfrm>
        </p:spPr>
        <p:txBody>
          <a:bodyPr/>
          <a:lstStyle/>
          <a:p>
            <a:r>
              <a:rPr lang="en-US" dirty="0">
                <a:latin typeface="Arial" panose="020B0604020202020204" pitchFamily="34" charset="0"/>
                <a:cs typeface="Arial" panose="020B0604020202020204" pitchFamily="34" charset="0"/>
              </a:rPr>
              <a:t>We will be performing a similar analysis to the one I just demonstrated</a:t>
            </a:r>
          </a:p>
          <a:p>
            <a:r>
              <a:rPr lang="en-US" dirty="0">
                <a:latin typeface="Arial" panose="020B0604020202020204" pitchFamily="34" charset="0"/>
                <a:cs typeface="Arial" panose="020B0604020202020204" pitchFamily="34" charset="0"/>
              </a:rPr>
              <a:t>Use the </a:t>
            </a:r>
            <a:r>
              <a:rPr lang="en-US" dirty="0" err="1">
                <a:latin typeface="Arial" panose="020B0604020202020204" pitchFamily="34" charset="0"/>
                <a:cs typeface="Arial" panose="020B0604020202020204" pitchFamily="34" charset="0"/>
              </a:rPr>
              <a:t>SiSaNA</a:t>
            </a:r>
            <a:r>
              <a:rPr lang="en-US" dirty="0">
                <a:latin typeface="Arial" panose="020B0604020202020204" pitchFamily="34" charset="0"/>
                <a:cs typeface="Arial" panose="020B0604020202020204" pitchFamily="34" charset="0"/>
              </a:rPr>
              <a:t> pipeline to reconstruct and compare patient-specific </a:t>
            </a:r>
            <a:r>
              <a:rPr lang="en-US" dirty="0" err="1">
                <a:latin typeface="Arial" panose="020B0604020202020204" pitchFamily="34" charset="0"/>
                <a:cs typeface="Arial" panose="020B0604020202020204" pitchFamily="34" charset="0"/>
              </a:rPr>
              <a:t>LumA</a:t>
            </a:r>
            <a:r>
              <a:rPr lang="en-US" dirty="0">
                <a:latin typeface="Arial" panose="020B0604020202020204" pitchFamily="34" charset="0"/>
                <a:cs typeface="Arial" panose="020B0604020202020204" pitchFamily="34" charset="0"/>
              </a:rPr>
              <a:t> (n = 10) and </a:t>
            </a:r>
            <a:r>
              <a:rPr lang="en-US" dirty="0" err="1">
                <a:latin typeface="Arial" panose="020B0604020202020204" pitchFamily="34" charset="0"/>
                <a:cs typeface="Arial" panose="020B0604020202020204" pitchFamily="34" charset="0"/>
              </a:rPr>
              <a:t>LumB</a:t>
            </a:r>
            <a:r>
              <a:rPr lang="en-US" dirty="0">
                <a:latin typeface="Arial" panose="020B0604020202020204" pitchFamily="34" charset="0"/>
                <a:cs typeface="Arial" panose="020B0604020202020204" pitchFamily="34" charset="0"/>
              </a:rPr>
              <a:t> (n = 10) networks from </a:t>
            </a:r>
            <a:r>
              <a:rPr lang="en-US">
                <a:latin typeface="Arial" panose="020B0604020202020204" pitchFamily="34" charset="0"/>
                <a:cs typeface="Arial" panose="020B0604020202020204" pitchFamily="34" charset="0"/>
              </a:rPr>
              <a:t>breast cancer patients </a:t>
            </a:r>
            <a:r>
              <a:rPr lang="en-US" dirty="0">
                <a:latin typeface="Arial" panose="020B0604020202020204" pitchFamily="34" charset="0"/>
                <a:cs typeface="Arial" panose="020B0604020202020204" pitchFamily="34" charset="0"/>
              </a:rPr>
              <a:t>in the TCGA database</a:t>
            </a:r>
          </a:p>
        </p:txBody>
      </p:sp>
      <p:pic>
        <p:nvPicPr>
          <p:cNvPr id="5" name="Picture 4" descr="A diagram of a process&#10;&#10;Description automatically generated">
            <a:extLst>
              <a:ext uri="{FF2B5EF4-FFF2-40B4-BE49-F238E27FC236}">
                <a16:creationId xmlns:a16="http://schemas.microsoft.com/office/drawing/2014/main" id="{B8854FD6-CF96-7438-20EB-057DF99119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69977" y="117043"/>
            <a:ext cx="6693233" cy="6497160"/>
          </a:xfrm>
          <a:prstGeom prst="rect">
            <a:avLst/>
          </a:prstGeom>
        </p:spPr>
      </p:pic>
      <p:sp>
        <p:nvSpPr>
          <p:cNvPr id="4" name="Slide Number Placeholder 3">
            <a:extLst>
              <a:ext uri="{FF2B5EF4-FFF2-40B4-BE49-F238E27FC236}">
                <a16:creationId xmlns:a16="http://schemas.microsoft.com/office/drawing/2014/main" id="{13890836-D44D-3035-06ED-34F58BA3A2C2}"/>
              </a:ext>
            </a:extLst>
          </p:cNvPr>
          <p:cNvSpPr>
            <a:spLocks noGrp="1"/>
          </p:cNvSpPr>
          <p:nvPr>
            <p:ph type="sldNum" sz="quarter" idx="12"/>
          </p:nvPr>
        </p:nvSpPr>
        <p:spPr/>
        <p:txBody>
          <a:bodyPr/>
          <a:lstStyle/>
          <a:p>
            <a:fld id="{A343B713-7F62-4C63-9A93-314A14C1FD62}" type="slidenum">
              <a:rPr lang="en-US" smtClean="0"/>
              <a:t>28</a:t>
            </a:fld>
            <a:endParaRPr lang="en-US"/>
          </a:p>
        </p:txBody>
      </p:sp>
    </p:spTree>
    <p:extLst>
      <p:ext uri="{BB962C8B-B14F-4D97-AF65-F5344CB8AC3E}">
        <p14:creationId xmlns:p14="http://schemas.microsoft.com/office/powerpoint/2010/main" val="241641139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53BBC0-FC90-822A-E165-82F1D1AC460A}"/>
              </a:ext>
            </a:extLst>
          </p:cNvPr>
          <p:cNvSpPr>
            <a:spLocks noGrp="1"/>
          </p:cNvSpPr>
          <p:nvPr>
            <p:ph type="title"/>
          </p:nvPr>
        </p:nvSpPr>
        <p:spPr/>
        <p:txBody>
          <a:bodyPr/>
          <a:lstStyle/>
          <a:p>
            <a:r>
              <a:rPr lang="en-US" dirty="0" err="1"/>
              <a:t>Sisana</a:t>
            </a:r>
            <a:r>
              <a:rPr lang="en-US" dirty="0"/>
              <a:t> input files</a:t>
            </a:r>
          </a:p>
        </p:txBody>
      </p:sp>
      <p:sp>
        <p:nvSpPr>
          <p:cNvPr id="3" name="Content Placeholder 2">
            <a:extLst>
              <a:ext uri="{FF2B5EF4-FFF2-40B4-BE49-F238E27FC236}">
                <a16:creationId xmlns:a16="http://schemas.microsoft.com/office/drawing/2014/main" id="{518E1951-4F54-B908-1AD8-635B1993D57F}"/>
              </a:ext>
            </a:extLst>
          </p:cNvPr>
          <p:cNvSpPr>
            <a:spLocks noGrp="1"/>
          </p:cNvSpPr>
          <p:nvPr>
            <p:ph idx="1"/>
          </p:nvPr>
        </p:nvSpPr>
        <p:spPr/>
        <p:txBody>
          <a:bodyPr>
            <a:normAutofit/>
          </a:bodyPr>
          <a:lstStyle/>
          <a:p>
            <a:r>
              <a:rPr lang="en-US" sz="2400" dirty="0">
                <a:latin typeface="Arial" panose="020B0604020202020204" pitchFamily="34" charset="0"/>
                <a:cs typeface="Arial" panose="020B0604020202020204" pitchFamily="34" charset="0"/>
              </a:rPr>
              <a:t>3 files:</a:t>
            </a:r>
          </a:p>
          <a:p>
            <a:pPr lvl="1"/>
            <a:r>
              <a:rPr lang="en-US" sz="2400" dirty="0">
                <a:latin typeface="Arial" panose="020B0604020202020204" pitchFamily="34" charset="0"/>
                <a:cs typeface="Arial" panose="020B0604020202020204" pitchFamily="34" charset="0"/>
              </a:rPr>
              <a:t>Protein-protein interaction</a:t>
            </a:r>
          </a:p>
          <a:p>
            <a:pPr lvl="1"/>
            <a:r>
              <a:rPr lang="en-US" sz="2400" dirty="0">
                <a:latin typeface="Arial" panose="020B0604020202020204" pitchFamily="34" charset="0"/>
                <a:cs typeface="Arial" panose="020B0604020202020204" pitchFamily="34" charset="0"/>
              </a:rPr>
              <a:t>TF-motif file</a:t>
            </a:r>
          </a:p>
          <a:p>
            <a:pPr lvl="1"/>
            <a:r>
              <a:rPr lang="en-US" sz="2400" dirty="0">
                <a:latin typeface="Arial" panose="020B0604020202020204" pitchFamily="34" charset="0"/>
                <a:cs typeface="Arial" panose="020B0604020202020204" pitchFamily="34" charset="0"/>
              </a:rPr>
              <a:t>Gene expression data</a:t>
            </a:r>
          </a:p>
        </p:txBody>
      </p:sp>
      <p:sp>
        <p:nvSpPr>
          <p:cNvPr id="4" name="Slide Number Placeholder 3">
            <a:extLst>
              <a:ext uri="{FF2B5EF4-FFF2-40B4-BE49-F238E27FC236}">
                <a16:creationId xmlns:a16="http://schemas.microsoft.com/office/drawing/2014/main" id="{7817FE6D-410E-BE5C-6541-007C78ED2590}"/>
              </a:ext>
            </a:extLst>
          </p:cNvPr>
          <p:cNvSpPr>
            <a:spLocks noGrp="1"/>
          </p:cNvSpPr>
          <p:nvPr>
            <p:ph type="sldNum" sz="quarter" idx="12"/>
          </p:nvPr>
        </p:nvSpPr>
        <p:spPr/>
        <p:txBody>
          <a:bodyPr/>
          <a:lstStyle/>
          <a:p>
            <a:fld id="{A343B713-7F62-4C63-9A93-314A14C1FD62}" type="slidenum">
              <a:rPr lang="en-US" smtClean="0"/>
              <a:t>29</a:t>
            </a:fld>
            <a:endParaRPr lang="en-US"/>
          </a:p>
        </p:txBody>
      </p:sp>
      <p:pic>
        <p:nvPicPr>
          <p:cNvPr id="6" name="Picture 5">
            <a:extLst>
              <a:ext uri="{FF2B5EF4-FFF2-40B4-BE49-F238E27FC236}">
                <a16:creationId xmlns:a16="http://schemas.microsoft.com/office/drawing/2014/main" id="{62AAB950-021F-49A6-3A1D-C563C206EFD7}"/>
              </a:ext>
            </a:extLst>
          </p:cNvPr>
          <p:cNvPicPr>
            <a:picLocks noChangeAspect="1"/>
          </p:cNvPicPr>
          <p:nvPr/>
        </p:nvPicPr>
        <p:blipFill>
          <a:blip r:embed="rId2"/>
          <a:stretch>
            <a:fillRect/>
          </a:stretch>
        </p:blipFill>
        <p:spPr>
          <a:xfrm>
            <a:off x="5226095" y="2577284"/>
            <a:ext cx="2015220" cy="3378853"/>
          </a:xfrm>
          <a:prstGeom prst="rect">
            <a:avLst/>
          </a:prstGeom>
        </p:spPr>
      </p:pic>
      <p:sp>
        <p:nvSpPr>
          <p:cNvPr id="7" name="TextBox 6">
            <a:extLst>
              <a:ext uri="{FF2B5EF4-FFF2-40B4-BE49-F238E27FC236}">
                <a16:creationId xmlns:a16="http://schemas.microsoft.com/office/drawing/2014/main" id="{15CBD42F-500D-4467-431F-5547A35A420C}"/>
              </a:ext>
            </a:extLst>
          </p:cNvPr>
          <p:cNvSpPr txBox="1"/>
          <p:nvPr/>
        </p:nvSpPr>
        <p:spPr>
          <a:xfrm>
            <a:off x="5827923" y="1905918"/>
            <a:ext cx="556563"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PPI</a:t>
            </a:r>
          </a:p>
        </p:txBody>
      </p:sp>
      <p:sp>
        <p:nvSpPr>
          <p:cNvPr id="8" name="TextBox 7">
            <a:extLst>
              <a:ext uri="{FF2B5EF4-FFF2-40B4-BE49-F238E27FC236}">
                <a16:creationId xmlns:a16="http://schemas.microsoft.com/office/drawing/2014/main" id="{736BFACB-CD83-0CE7-C3AF-77891B7CB2E7}"/>
              </a:ext>
            </a:extLst>
          </p:cNvPr>
          <p:cNvSpPr txBox="1"/>
          <p:nvPr/>
        </p:nvSpPr>
        <p:spPr>
          <a:xfrm>
            <a:off x="5226095" y="2212851"/>
            <a:ext cx="466794"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TF</a:t>
            </a:r>
          </a:p>
        </p:txBody>
      </p:sp>
      <p:sp>
        <p:nvSpPr>
          <p:cNvPr id="9" name="TextBox 8">
            <a:extLst>
              <a:ext uri="{FF2B5EF4-FFF2-40B4-BE49-F238E27FC236}">
                <a16:creationId xmlns:a16="http://schemas.microsoft.com/office/drawing/2014/main" id="{D132D3C1-F5C1-68ED-A930-11C343F6DC19}"/>
              </a:ext>
            </a:extLst>
          </p:cNvPr>
          <p:cNvSpPr txBox="1"/>
          <p:nvPr/>
        </p:nvSpPr>
        <p:spPr>
          <a:xfrm>
            <a:off x="6009262" y="2194225"/>
            <a:ext cx="466794"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TF</a:t>
            </a:r>
          </a:p>
        </p:txBody>
      </p:sp>
      <p:sp>
        <p:nvSpPr>
          <p:cNvPr id="10" name="TextBox 9">
            <a:extLst>
              <a:ext uri="{FF2B5EF4-FFF2-40B4-BE49-F238E27FC236}">
                <a16:creationId xmlns:a16="http://schemas.microsoft.com/office/drawing/2014/main" id="{9CE41B50-BAE9-ADEE-98C6-6DE39E9ACA5C}"/>
              </a:ext>
            </a:extLst>
          </p:cNvPr>
          <p:cNvSpPr txBox="1"/>
          <p:nvPr/>
        </p:nvSpPr>
        <p:spPr>
          <a:xfrm>
            <a:off x="6552665" y="1966470"/>
            <a:ext cx="1377300" cy="646331"/>
          </a:xfrm>
          <a:prstGeom prst="rect">
            <a:avLst/>
          </a:prstGeom>
          <a:noFill/>
        </p:spPr>
        <p:txBody>
          <a:bodyPr wrap="none" rtlCol="0">
            <a:spAutoFit/>
          </a:bodyPr>
          <a:lstStyle/>
          <a:p>
            <a:pPr algn="ctr"/>
            <a:r>
              <a:rPr lang="en-US" dirty="0">
                <a:latin typeface="Arial" panose="020B0604020202020204" pitchFamily="34" charset="0"/>
                <a:cs typeface="Arial" panose="020B0604020202020204" pitchFamily="34" charset="0"/>
              </a:rPr>
              <a:t>Known</a:t>
            </a:r>
          </a:p>
          <a:p>
            <a:pPr algn="ctr"/>
            <a:r>
              <a:rPr lang="en-US" dirty="0">
                <a:latin typeface="Arial" panose="020B0604020202020204" pitchFamily="34" charset="0"/>
                <a:cs typeface="Arial" panose="020B0604020202020204" pitchFamily="34" charset="0"/>
              </a:rPr>
              <a:t>interaction?</a:t>
            </a:r>
          </a:p>
        </p:txBody>
      </p:sp>
      <p:pic>
        <p:nvPicPr>
          <p:cNvPr id="13" name="Picture 12">
            <a:extLst>
              <a:ext uri="{FF2B5EF4-FFF2-40B4-BE49-F238E27FC236}">
                <a16:creationId xmlns:a16="http://schemas.microsoft.com/office/drawing/2014/main" id="{5E8493CB-C201-25F4-3DCD-C53EE15771D9}"/>
              </a:ext>
            </a:extLst>
          </p:cNvPr>
          <p:cNvPicPr>
            <a:picLocks noChangeAspect="1"/>
          </p:cNvPicPr>
          <p:nvPr/>
        </p:nvPicPr>
        <p:blipFill>
          <a:blip r:embed="rId3"/>
          <a:stretch>
            <a:fillRect/>
          </a:stretch>
        </p:blipFill>
        <p:spPr>
          <a:xfrm>
            <a:off x="8841839" y="2549509"/>
            <a:ext cx="2388940" cy="3431670"/>
          </a:xfrm>
          <a:prstGeom prst="rect">
            <a:avLst/>
          </a:prstGeom>
        </p:spPr>
      </p:pic>
      <p:sp>
        <p:nvSpPr>
          <p:cNvPr id="14" name="TextBox 13">
            <a:extLst>
              <a:ext uri="{FF2B5EF4-FFF2-40B4-BE49-F238E27FC236}">
                <a16:creationId xmlns:a16="http://schemas.microsoft.com/office/drawing/2014/main" id="{5B147DC7-679E-7262-4679-60375E338C2E}"/>
              </a:ext>
            </a:extLst>
          </p:cNvPr>
          <p:cNvSpPr txBox="1"/>
          <p:nvPr/>
        </p:nvSpPr>
        <p:spPr>
          <a:xfrm>
            <a:off x="9589266" y="1862678"/>
            <a:ext cx="1043876"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TF-motif</a:t>
            </a:r>
          </a:p>
        </p:txBody>
      </p:sp>
      <p:sp>
        <p:nvSpPr>
          <p:cNvPr id="15" name="TextBox 14">
            <a:extLst>
              <a:ext uri="{FF2B5EF4-FFF2-40B4-BE49-F238E27FC236}">
                <a16:creationId xmlns:a16="http://schemas.microsoft.com/office/drawing/2014/main" id="{43813E3E-8CC4-1541-D122-228CF0144D89}"/>
              </a:ext>
            </a:extLst>
          </p:cNvPr>
          <p:cNvSpPr txBox="1"/>
          <p:nvPr/>
        </p:nvSpPr>
        <p:spPr>
          <a:xfrm>
            <a:off x="8987438" y="2169611"/>
            <a:ext cx="466794"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TF</a:t>
            </a:r>
          </a:p>
        </p:txBody>
      </p:sp>
      <p:sp>
        <p:nvSpPr>
          <p:cNvPr id="16" name="TextBox 15">
            <a:extLst>
              <a:ext uri="{FF2B5EF4-FFF2-40B4-BE49-F238E27FC236}">
                <a16:creationId xmlns:a16="http://schemas.microsoft.com/office/drawing/2014/main" id="{268EA56A-64C1-877B-EC90-C8F13A82DB85}"/>
              </a:ext>
            </a:extLst>
          </p:cNvPr>
          <p:cNvSpPr txBox="1"/>
          <p:nvPr/>
        </p:nvSpPr>
        <p:spPr>
          <a:xfrm>
            <a:off x="9770605" y="2150985"/>
            <a:ext cx="684803"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Motif</a:t>
            </a:r>
          </a:p>
        </p:txBody>
      </p:sp>
      <p:sp>
        <p:nvSpPr>
          <p:cNvPr id="17" name="TextBox 16">
            <a:extLst>
              <a:ext uri="{FF2B5EF4-FFF2-40B4-BE49-F238E27FC236}">
                <a16:creationId xmlns:a16="http://schemas.microsoft.com/office/drawing/2014/main" id="{0CA79EDC-C500-6567-4A98-3F244CE42BCB}"/>
              </a:ext>
            </a:extLst>
          </p:cNvPr>
          <p:cNvSpPr txBox="1"/>
          <p:nvPr/>
        </p:nvSpPr>
        <p:spPr>
          <a:xfrm>
            <a:off x="10474307" y="1923230"/>
            <a:ext cx="1056700" cy="646331"/>
          </a:xfrm>
          <a:prstGeom prst="rect">
            <a:avLst/>
          </a:prstGeom>
          <a:noFill/>
        </p:spPr>
        <p:txBody>
          <a:bodyPr wrap="none" rtlCol="0">
            <a:spAutoFit/>
          </a:bodyPr>
          <a:lstStyle/>
          <a:p>
            <a:pPr algn="ctr"/>
            <a:r>
              <a:rPr lang="en-US" dirty="0">
                <a:latin typeface="Arial" panose="020B0604020202020204" pitchFamily="34" charset="0"/>
                <a:cs typeface="Arial" panose="020B0604020202020204" pitchFamily="34" charset="0"/>
              </a:rPr>
              <a:t>Known</a:t>
            </a:r>
          </a:p>
          <a:p>
            <a:pPr algn="ctr"/>
            <a:r>
              <a:rPr lang="en-US" dirty="0">
                <a:latin typeface="Arial" panose="020B0604020202020204" pitchFamily="34" charset="0"/>
                <a:cs typeface="Arial" panose="020B0604020202020204" pitchFamily="34" charset="0"/>
              </a:rPr>
              <a:t>binding?</a:t>
            </a:r>
          </a:p>
        </p:txBody>
      </p:sp>
    </p:spTree>
    <p:extLst>
      <p:ext uri="{BB962C8B-B14F-4D97-AF65-F5344CB8AC3E}">
        <p14:creationId xmlns:p14="http://schemas.microsoft.com/office/powerpoint/2010/main" val="25092826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008F7-7147-A36A-661B-4043A86CAAA2}"/>
              </a:ext>
            </a:extLst>
          </p:cNvPr>
          <p:cNvSpPr>
            <a:spLocks noGrp="1"/>
          </p:cNvSpPr>
          <p:nvPr>
            <p:ph type="title"/>
          </p:nvPr>
        </p:nvSpPr>
        <p:spPr/>
        <p:txBody>
          <a:bodyPr/>
          <a:lstStyle/>
          <a:p>
            <a:r>
              <a:rPr lang="en-US" dirty="0"/>
              <a:t>About me</a:t>
            </a:r>
          </a:p>
        </p:txBody>
      </p:sp>
      <p:sp>
        <p:nvSpPr>
          <p:cNvPr id="3" name="Content Placeholder 2">
            <a:extLst>
              <a:ext uri="{FF2B5EF4-FFF2-40B4-BE49-F238E27FC236}">
                <a16:creationId xmlns:a16="http://schemas.microsoft.com/office/drawing/2014/main" id="{F74EE753-C978-D2B0-2D7F-63A02F9CC31C}"/>
              </a:ext>
            </a:extLst>
          </p:cNvPr>
          <p:cNvSpPr>
            <a:spLocks noGrp="1"/>
          </p:cNvSpPr>
          <p:nvPr>
            <p:ph idx="1"/>
          </p:nvPr>
        </p:nvSpPr>
        <p:spPr>
          <a:xfrm>
            <a:off x="653478" y="2679396"/>
            <a:ext cx="4744022" cy="3276742"/>
          </a:xfrm>
        </p:spPr>
        <p:txBody>
          <a:bodyPr>
            <a:noAutofit/>
          </a:bodyPr>
          <a:lstStyle/>
          <a:p>
            <a:r>
              <a:rPr lang="en-US" sz="2000" dirty="0"/>
              <a:t>PhD at Oregon State University</a:t>
            </a:r>
          </a:p>
          <a:p>
            <a:pPr lvl="1"/>
            <a:r>
              <a:rPr lang="en-US" sz="2000" dirty="0"/>
              <a:t>Computational biology</a:t>
            </a:r>
          </a:p>
          <a:p>
            <a:pPr lvl="1"/>
            <a:r>
              <a:rPr lang="en-US" sz="2000" dirty="0"/>
              <a:t>Microbiology</a:t>
            </a:r>
          </a:p>
          <a:p>
            <a:pPr lvl="1"/>
            <a:r>
              <a:rPr lang="en-US" sz="2000" dirty="0"/>
              <a:t>Pharmacology</a:t>
            </a:r>
          </a:p>
          <a:p>
            <a:pPr lvl="1"/>
            <a:r>
              <a:rPr lang="en-US" sz="2000" dirty="0"/>
              <a:t>Systems biology</a:t>
            </a:r>
          </a:p>
          <a:p>
            <a:r>
              <a:rPr lang="en-US" sz="2000" dirty="0"/>
              <a:t>Main research topic: Using computational biology and networks to identifying specific genes and microbes that influence disease</a:t>
            </a:r>
          </a:p>
          <a:p>
            <a:r>
              <a:rPr lang="en-US" sz="2000" dirty="0"/>
              <a:t>Now work in the Kuijjer lab and study gene regulation in breast cancer</a:t>
            </a:r>
          </a:p>
          <a:p>
            <a:endParaRPr lang="en-US" sz="2000" dirty="0"/>
          </a:p>
        </p:txBody>
      </p:sp>
      <p:pic>
        <p:nvPicPr>
          <p:cNvPr id="5" name="Picture 4">
            <a:extLst>
              <a:ext uri="{FF2B5EF4-FFF2-40B4-BE49-F238E27FC236}">
                <a16:creationId xmlns:a16="http://schemas.microsoft.com/office/drawing/2014/main" id="{BA2C86C7-4A73-DB32-CD2B-247177D0462D}"/>
              </a:ext>
            </a:extLst>
          </p:cNvPr>
          <p:cNvPicPr>
            <a:picLocks noChangeAspect="1"/>
          </p:cNvPicPr>
          <p:nvPr/>
        </p:nvPicPr>
        <p:blipFill>
          <a:blip r:embed="rId2"/>
          <a:stretch>
            <a:fillRect/>
          </a:stretch>
        </p:blipFill>
        <p:spPr>
          <a:xfrm>
            <a:off x="5736772" y="1999606"/>
            <a:ext cx="4847944" cy="2858787"/>
          </a:xfrm>
          <a:prstGeom prst="rect">
            <a:avLst/>
          </a:prstGeom>
        </p:spPr>
      </p:pic>
      <p:pic>
        <p:nvPicPr>
          <p:cNvPr id="7" name="Picture 6" descr="Aerial view of a city with colorful trees&#10;&#10;Description automatically generated">
            <a:extLst>
              <a:ext uri="{FF2B5EF4-FFF2-40B4-BE49-F238E27FC236}">
                <a16:creationId xmlns:a16="http://schemas.microsoft.com/office/drawing/2014/main" id="{8B404584-ECF6-30F9-58EA-1A798EA24C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06944" y="4037306"/>
            <a:ext cx="3703864" cy="2469243"/>
          </a:xfrm>
          <a:prstGeom prst="rect">
            <a:avLst/>
          </a:prstGeom>
        </p:spPr>
      </p:pic>
      <p:sp>
        <p:nvSpPr>
          <p:cNvPr id="8" name="Slide Number Placeholder 7">
            <a:extLst>
              <a:ext uri="{FF2B5EF4-FFF2-40B4-BE49-F238E27FC236}">
                <a16:creationId xmlns:a16="http://schemas.microsoft.com/office/drawing/2014/main" id="{0FCFB1A7-5BDB-62B6-D54A-5EAAA14F6B79}"/>
              </a:ext>
            </a:extLst>
          </p:cNvPr>
          <p:cNvSpPr>
            <a:spLocks noGrp="1"/>
          </p:cNvSpPr>
          <p:nvPr>
            <p:ph type="sldNum" sz="quarter" idx="12"/>
          </p:nvPr>
        </p:nvSpPr>
        <p:spPr/>
        <p:txBody>
          <a:bodyPr/>
          <a:lstStyle/>
          <a:p>
            <a:fld id="{16219510-905B-4A35-A2D5-94EBEB0EEAEE}" type="slidenum">
              <a:rPr lang="en-US" smtClean="0"/>
              <a:t>3</a:t>
            </a:fld>
            <a:endParaRPr lang="en-US"/>
          </a:p>
        </p:txBody>
      </p:sp>
    </p:spTree>
    <p:extLst>
      <p:ext uri="{BB962C8B-B14F-4D97-AF65-F5344CB8AC3E}">
        <p14:creationId xmlns:p14="http://schemas.microsoft.com/office/powerpoint/2010/main" val="236911083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53BBC0-FC90-822A-E165-82F1D1AC460A}"/>
              </a:ext>
            </a:extLst>
          </p:cNvPr>
          <p:cNvSpPr>
            <a:spLocks noGrp="1"/>
          </p:cNvSpPr>
          <p:nvPr>
            <p:ph type="title"/>
          </p:nvPr>
        </p:nvSpPr>
        <p:spPr/>
        <p:txBody>
          <a:bodyPr/>
          <a:lstStyle/>
          <a:p>
            <a:r>
              <a:rPr lang="en-US" dirty="0" err="1"/>
              <a:t>Sisana</a:t>
            </a:r>
            <a:r>
              <a:rPr lang="en-US" dirty="0"/>
              <a:t> input files</a:t>
            </a:r>
          </a:p>
        </p:txBody>
      </p:sp>
      <p:sp>
        <p:nvSpPr>
          <p:cNvPr id="3" name="Content Placeholder 2">
            <a:extLst>
              <a:ext uri="{FF2B5EF4-FFF2-40B4-BE49-F238E27FC236}">
                <a16:creationId xmlns:a16="http://schemas.microsoft.com/office/drawing/2014/main" id="{518E1951-4F54-B908-1AD8-635B1993D57F}"/>
              </a:ext>
            </a:extLst>
          </p:cNvPr>
          <p:cNvSpPr>
            <a:spLocks noGrp="1"/>
          </p:cNvSpPr>
          <p:nvPr>
            <p:ph idx="1"/>
          </p:nvPr>
        </p:nvSpPr>
        <p:spPr/>
        <p:txBody>
          <a:bodyPr>
            <a:normAutofit/>
          </a:bodyPr>
          <a:lstStyle/>
          <a:p>
            <a:r>
              <a:rPr lang="en-US" sz="2400" dirty="0">
                <a:latin typeface="Arial" panose="020B0604020202020204" pitchFamily="34" charset="0"/>
                <a:cs typeface="Arial" panose="020B0604020202020204" pitchFamily="34" charset="0"/>
              </a:rPr>
              <a:t>3 files:</a:t>
            </a:r>
          </a:p>
          <a:p>
            <a:pPr lvl="1"/>
            <a:r>
              <a:rPr lang="en-US" sz="2400" dirty="0">
                <a:latin typeface="Arial" panose="020B0604020202020204" pitchFamily="34" charset="0"/>
                <a:cs typeface="Arial" panose="020B0604020202020204" pitchFamily="34" charset="0"/>
              </a:rPr>
              <a:t>Protein-protein interaction</a:t>
            </a:r>
          </a:p>
          <a:p>
            <a:pPr lvl="1"/>
            <a:r>
              <a:rPr lang="en-US" sz="2400" dirty="0">
                <a:latin typeface="Arial" panose="020B0604020202020204" pitchFamily="34" charset="0"/>
                <a:cs typeface="Arial" panose="020B0604020202020204" pitchFamily="34" charset="0"/>
              </a:rPr>
              <a:t>TF-motif file</a:t>
            </a:r>
          </a:p>
          <a:p>
            <a:pPr lvl="1"/>
            <a:r>
              <a:rPr lang="en-US" sz="2400" dirty="0">
                <a:latin typeface="Arial" panose="020B0604020202020204" pitchFamily="34" charset="0"/>
                <a:cs typeface="Arial" panose="020B0604020202020204" pitchFamily="34" charset="0"/>
              </a:rPr>
              <a:t>Gene expression data</a:t>
            </a:r>
          </a:p>
        </p:txBody>
      </p:sp>
      <p:sp>
        <p:nvSpPr>
          <p:cNvPr id="4" name="Slide Number Placeholder 3">
            <a:extLst>
              <a:ext uri="{FF2B5EF4-FFF2-40B4-BE49-F238E27FC236}">
                <a16:creationId xmlns:a16="http://schemas.microsoft.com/office/drawing/2014/main" id="{7817FE6D-410E-BE5C-6541-007C78ED2590}"/>
              </a:ext>
            </a:extLst>
          </p:cNvPr>
          <p:cNvSpPr>
            <a:spLocks noGrp="1"/>
          </p:cNvSpPr>
          <p:nvPr>
            <p:ph type="sldNum" sz="quarter" idx="12"/>
          </p:nvPr>
        </p:nvSpPr>
        <p:spPr/>
        <p:txBody>
          <a:bodyPr/>
          <a:lstStyle/>
          <a:p>
            <a:fld id="{A343B713-7F62-4C63-9A93-314A14C1FD62}" type="slidenum">
              <a:rPr lang="en-US" smtClean="0"/>
              <a:t>30</a:t>
            </a:fld>
            <a:endParaRPr lang="en-US"/>
          </a:p>
        </p:txBody>
      </p:sp>
      <p:sp>
        <p:nvSpPr>
          <p:cNvPr id="12" name="TextBox 11">
            <a:extLst>
              <a:ext uri="{FF2B5EF4-FFF2-40B4-BE49-F238E27FC236}">
                <a16:creationId xmlns:a16="http://schemas.microsoft.com/office/drawing/2014/main" id="{283852FB-10B3-1FA0-EEBD-10062799DAA7}"/>
              </a:ext>
            </a:extLst>
          </p:cNvPr>
          <p:cNvSpPr txBox="1"/>
          <p:nvPr/>
        </p:nvSpPr>
        <p:spPr>
          <a:xfrm rot="16200000">
            <a:off x="4635608" y="3600613"/>
            <a:ext cx="864339"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Genes</a:t>
            </a:r>
          </a:p>
        </p:txBody>
      </p:sp>
      <p:sp>
        <p:nvSpPr>
          <p:cNvPr id="18" name="TextBox 17">
            <a:extLst>
              <a:ext uri="{FF2B5EF4-FFF2-40B4-BE49-F238E27FC236}">
                <a16:creationId xmlns:a16="http://schemas.microsoft.com/office/drawing/2014/main" id="{9321D5F4-539A-7EE5-2D41-5D7C1D7A1AAC}"/>
              </a:ext>
            </a:extLst>
          </p:cNvPr>
          <p:cNvSpPr txBox="1"/>
          <p:nvPr/>
        </p:nvSpPr>
        <p:spPr>
          <a:xfrm>
            <a:off x="7967760" y="2132892"/>
            <a:ext cx="1082348"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Samples</a:t>
            </a:r>
          </a:p>
        </p:txBody>
      </p:sp>
      <p:pic>
        <p:nvPicPr>
          <p:cNvPr id="20" name="Picture 19">
            <a:extLst>
              <a:ext uri="{FF2B5EF4-FFF2-40B4-BE49-F238E27FC236}">
                <a16:creationId xmlns:a16="http://schemas.microsoft.com/office/drawing/2014/main" id="{FC3CA910-08AD-E379-135C-911D23C44F12}"/>
              </a:ext>
            </a:extLst>
          </p:cNvPr>
          <p:cNvPicPr>
            <a:picLocks noChangeAspect="1"/>
          </p:cNvPicPr>
          <p:nvPr/>
        </p:nvPicPr>
        <p:blipFill>
          <a:blip r:embed="rId2"/>
          <a:stretch>
            <a:fillRect/>
          </a:stretch>
        </p:blipFill>
        <p:spPr>
          <a:xfrm>
            <a:off x="5252443" y="2549828"/>
            <a:ext cx="6512982" cy="2470905"/>
          </a:xfrm>
          <a:prstGeom prst="rect">
            <a:avLst/>
          </a:prstGeom>
        </p:spPr>
      </p:pic>
    </p:spTree>
    <p:extLst>
      <p:ext uri="{BB962C8B-B14F-4D97-AF65-F5344CB8AC3E}">
        <p14:creationId xmlns:p14="http://schemas.microsoft.com/office/powerpoint/2010/main" val="180228144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04B4E36C-92B1-4671-5A4F-72C6C2B96089}"/>
              </a:ext>
            </a:extLst>
          </p:cNvPr>
          <p:cNvPicPr>
            <a:picLocks noChangeAspect="1"/>
          </p:cNvPicPr>
          <p:nvPr/>
        </p:nvPicPr>
        <p:blipFill>
          <a:blip r:embed="rId2"/>
          <a:stretch>
            <a:fillRect/>
          </a:stretch>
        </p:blipFill>
        <p:spPr>
          <a:xfrm>
            <a:off x="146122" y="2387600"/>
            <a:ext cx="7048452" cy="4140791"/>
          </a:xfrm>
          <a:prstGeom prst="rect">
            <a:avLst/>
          </a:prstGeom>
        </p:spPr>
      </p:pic>
      <p:sp>
        <p:nvSpPr>
          <p:cNvPr id="2" name="Title 1">
            <a:extLst>
              <a:ext uri="{FF2B5EF4-FFF2-40B4-BE49-F238E27FC236}">
                <a16:creationId xmlns:a16="http://schemas.microsoft.com/office/drawing/2014/main" id="{079D7406-B3CE-7CC9-0B96-A18FFC01BA2D}"/>
              </a:ext>
            </a:extLst>
          </p:cNvPr>
          <p:cNvSpPr>
            <a:spLocks noGrp="1"/>
          </p:cNvSpPr>
          <p:nvPr>
            <p:ph type="title"/>
          </p:nvPr>
        </p:nvSpPr>
        <p:spPr/>
        <p:txBody>
          <a:bodyPr/>
          <a:lstStyle/>
          <a:p>
            <a:r>
              <a:rPr lang="en-US" dirty="0"/>
              <a:t>Running the </a:t>
            </a:r>
            <a:r>
              <a:rPr lang="en-US" dirty="0" err="1"/>
              <a:t>sisana</a:t>
            </a:r>
            <a:r>
              <a:rPr lang="en-US" dirty="0"/>
              <a:t> pipeline</a:t>
            </a:r>
          </a:p>
        </p:txBody>
      </p:sp>
      <p:pic>
        <p:nvPicPr>
          <p:cNvPr id="4" name="Picture 3" descr="A diagram of a process&#10;&#10;Description automatically generated">
            <a:extLst>
              <a:ext uri="{FF2B5EF4-FFF2-40B4-BE49-F238E27FC236}">
                <a16:creationId xmlns:a16="http://schemas.microsoft.com/office/drawing/2014/main" id="{1C0803A7-D6CC-989D-D6AA-70879F3FCF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90798" y="1940217"/>
            <a:ext cx="4726637" cy="4588174"/>
          </a:xfrm>
          <a:prstGeom prst="rect">
            <a:avLst/>
          </a:prstGeom>
        </p:spPr>
      </p:pic>
      <p:sp>
        <p:nvSpPr>
          <p:cNvPr id="7" name="TextBox 6">
            <a:extLst>
              <a:ext uri="{FF2B5EF4-FFF2-40B4-BE49-F238E27FC236}">
                <a16:creationId xmlns:a16="http://schemas.microsoft.com/office/drawing/2014/main" id="{11AA1A0F-BB7A-0BBE-2D8F-50B87332A245}"/>
              </a:ext>
            </a:extLst>
          </p:cNvPr>
          <p:cNvSpPr txBox="1"/>
          <p:nvPr/>
        </p:nvSpPr>
        <p:spPr>
          <a:xfrm>
            <a:off x="2296632" y="1906506"/>
            <a:ext cx="2882520" cy="369332"/>
          </a:xfrm>
          <a:prstGeom prst="rect">
            <a:avLst/>
          </a:prstGeom>
          <a:noFill/>
        </p:spPr>
        <p:txBody>
          <a:bodyPr wrap="none" rtlCol="0">
            <a:spAutoFit/>
          </a:bodyPr>
          <a:lstStyle/>
          <a:p>
            <a:r>
              <a:rPr lang="en-US" dirty="0"/>
              <a:t>./</a:t>
            </a:r>
            <a:r>
              <a:rPr lang="en-US" dirty="0" err="1"/>
              <a:t>example_inputs</a:t>
            </a:r>
            <a:r>
              <a:rPr lang="en-US" dirty="0"/>
              <a:t>/</a:t>
            </a:r>
            <a:r>
              <a:rPr lang="en-US" dirty="0" err="1"/>
              <a:t>params.yml</a:t>
            </a:r>
            <a:endParaRPr lang="en-US" dirty="0"/>
          </a:p>
        </p:txBody>
      </p:sp>
      <p:sp>
        <p:nvSpPr>
          <p:cNvPr id="8" name="Rectangle 7">
            <a:extLst>
              <a:ext uri="{FF2B5EF4-FFF2-40B4-BE49-F238E27FC236}">
                <a16:creationId xmlns:a16="http://schemas.microsoft.com/office/drawing/2014/main" id="{2FF411D7-9311-E4D6-1E12-F2FF954145A8}"/>
              </a:ext>
            </a:extLst>
          </p:cNvPr>
          <p:cNvSpPr/>
          <p:nvPr/>
        </p:nvSpPr>
        <p:spPr>
          <a:xfrm>
            <a:off x="669923" y="2550927"/>
            <a:ext cx="6453190" cy="1659409"/>
          </a:xfrm>
          <a:prstGeom prst="rect">
            <a:avLst/>
          </a:prstGeom>
          <a:noFill/>
          <a:ln w="28575">
            <a:solidFill>
              <a:srgbClr val="FFC10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42B35E99-BD77-0B0B-674D-C448DB15CBDF}"/>
              </a:ext>
            </a:extLst>
          </p:cNvPr>
          <p:cNvSpPr/>
          <p:nvPr/>
        </p:nvSpPr>
        <p:spPr>
          <a:xfrm>
            <a:off x="669923" y="4380646"/>
            <a:ext cx="6453190" cy="2007453"/>
          </a:xfrm>
          <a:prstGeom prst="rect">
            <a:avLst/>
          </a:prstGeom>
          <a:noFill/>
          <a:ln w="28575">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F395873F-CBA8-D31C-DE2A-835BFAEAE4ED}"/>
              </a:ext>
            </a:extLst>
          </p:cNvPr>
          <p:cNvCxnSpPr>
            <a:cxnSpLocks/>
          </p:cNvCxnSpPr>
          <p:nvPr/>
        </p:nvCxnSpPr>
        <p:spPr>
          <a:xfrm flipV="1">
            <a:off x="7123113" y="2247308"/>
            <a:ext cx="1531937" cy="1181692"/>
          </a:xfrm>
          <a:prstGeom prst="line">
            <a:avLst/>
          </a:prstGeom>
          <a:ln>
            <a:solidFill>
              <a:srgbClr val="FFC104"/>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63854BA3-8427-AF2E-64C0-02269FCF1492}"/>
              </a:ext>
            </a:extLst>
          </p:cNvPr>
          <p:cNvCxnSpPr>
            <a:cxnSpLocks/>
            <a:stCxn id="9" idx="3"/>
          </p:cNvCxnSpPr>
          <p:nvPr/>
        </p:nvCxnSpPr>
        <p:spPr>
          <a:xfrm flipV="1">
            <a:off x="7123113" y="3429000"/>
            <a:ext cx="1449387" cy="1955373"/>
          </a:xfrm>
          <a:prstGeom prst="line">
            <a:avLst/>
          </a:prstGeom>
          <a:ln>
            <a:solidFill>
              <a:srgbClr val="05B1F0"/>
            </a:solidFil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68358EBB-E098-B990-B985-BDAD2AA0E0E1}"/>
              </a:ext>
            </a:extLst>
          </p:cNvPr>
          <p:cNvSpPr/>
          <p:nvPr/>
        </p:nvSpPr>
        <p:spPr>
          <a:xfrm>
            <a:off x="192880" y="2410635"/>
            <a:ext cx="2601119" cy="108728"/>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902A94FC-007F-2BE5-8A11-6FD813EF90CB}"/>
              </a:ext>
            </a:extLst>
          </p:cNvPr>
          <p:cNvSpPr>
            <a:spLocks noGrp="1"/>
          </p:cNvSpPr>
          <p:nvPr>
            <p:ph type="sldNum" sz="quarter" idx="12"/>
          </p:nvPr>
        </p:nvSpPr>
        <p:spPr/>
        <p:txBody>
          <a:bodyPr/>
          <a:lstStyle/>
          <a:p>
            <a:fld id="{A343B713-7F62-4C63-9A93-314A14C1FD62}" type="slidenum">
              <a:rPr lang="en-US" smtClean="0"/>
              <a:t>31</a:t>
            </a:fld>
            <a:endParaRPr lang="en-US"/>
          </a:p>
        </p:txBody>
      </p:sp>
    </p:spTree>
    <p:extLst>
      <p:ext uri="{BB962C8B-B14F-4D97-AF65-F5344CB8AC3E}">
        <p14:creationId xmlns:p14="http://schemas.microsoft.com/office/powerpoint/2010/main" val="35276949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34BBB0-DDCA-6094-D792-72EAB5CE7503}"/>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7209EB9-AD29-9F67-3AC5-94F924199C00}"/>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6219510-905B-4A35-A2D5-94EBEB0EEAEE}" type="slidenum">
              <a:rPr kumimoji="0" lang="en-US" sz="900" b="0" i="0" u="none" strike="noStrike" kern="1200" cap="none" spc="0" normalizeH="0" baseline="0" noProof="0" smtClean="0">
                <a:ln>
                  <a:noFill/>
                </a:ln>
                <a:solidFill>
                  <a:srgbClr val="E97132"/>
                </a:solidFill>
                <a:effectLst/>
                <a:uLnTx/>
                <a:uFillTx/>
                <a:latin typeface="Gill Sans MT" panose="020B05020201040202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32</a:t>
            </a:fld>
            <a:endParaRPr kumimoji="0" lang="en-US" sz="900" b="0" i="0" u="none" strike="noStrike" kern="1200" cap="none" spc="0" normalizeH="0" baseline="0" noProof="0">
              <a:ln>
                <a:noFill/>
              </a:ln>
              <a:solidFill>
                <a:srgbClr val="E97132"/>
              </a:solidFill>
              <a:effectLst/>
              <a:uLnTx/>
              <a:uFillTx/>
              <a:latin typeface="Gill Sans MT" panose="020B0502020104020203"/>
              <a:ea typeface="+mn-ea"/>
              <a:cs typeface="+mn-cs"/>
            </a:endParaRPr>
          </a:p>
        </p:txBody>
      </p:sp>
      <p:grpSp>
        <p:nvGrpSpPr>
          <p:cNvPr id="10" name="Group 9">
            <a:extLst>
              <a:ext uri="{FF2B5EF4-FFF2-40B4-BE49-F238E27FC236}">
                <a16:creationId xmlns:a16="http://schemas.microsoft.com/office/drawing/2014/main" id="{AEEE68D0-7A8C-F098-E559-1899758C4B16}"/>
              </a:ext>
            </a:extLst>
          </p:cNvPr>
          <p:cNvGrpSpPr/>
          <p:nvPr/>
        </p:nvGrpSpPr>
        <p:grpSpPr>
          <a:xfrm>
            <a:off x="7589692" y="2825000"/>
            <a:ext cx="2757025" cy="2439590"/>
            <a:chOff x="7570237" y="2589610"/>
            <a:chExt cx="2757025" cy="2439590"/>
          </a:xfrm>
        </p:grpSpPr>
        <p:grpSp>
          <p:nvGrpSpPr>
            <p:cNvPr id="16" name="Group 15">
              <a:extLst>
                <a:ext uri="{FF2B5EF4-FFF2-40B4-BE49-F238E27FC236}">
                  <a16:creationId xmlns:a16="http://schemas.microsoft.com/office/drawing/2014/main" id="{963DD733-4250-171F-CB36-CFE44800AF66}"/>
                </a:ext>
              </a:extLst>
            </p:cNvPr>
            <p:cNvGrpSpPr/>
            <p:nvPr/>
          </p:nvGrpSpPr>
          <p:grpSpPr>
            <a:xfrm>
              <a:off x="7653132" y="3079587"/>
              <a:ext cx="2674130" cy="1949613"/>
              <a:chOff x="7653132" y="3079587"/>
              <a:chExt cx="2674130" cy="1949613"/>
            </a:xfrm>
          </p:grpSpPr>
          <p:cxnSp>
            <p:nvCxnSpPr>
              <p:cNvPr id="19" name="Straight Connector 18">
                <a:extLst>
                  <a:ext uri="{FF2B5EF4-FFF2-40B4-BE49-F238E27FC236}">
                    <a16:creationId xmlns:a16="http://schemas.microsoft.com/office/drawing/2014/main" id="{F67F0797-4898-878B-AF09-36729490AA6A}"/>
                  </a:ext>
                </a:extLst>
              </p:cNvPr>
              <p:cNvCxnSpPr>
                <a:cxnSpLocks/>
              </p:cNvCxnSpPr>
              <p:nvPr/>
            </p:nvCxnSpPr>
            <p:spPr>
              <a:xfrm>
                <a:off x="7858697" y="3335333"/>
                <a:ext cx="1596190" cy="605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D22BED4D-53CA-5780-A4A6-3C35924F26A5}"/>
                  </a:ext>
                </a:extLst>
              </p:cNvPr>
              <p:cNvCxnSpPr>
                <a:cxnSpLocks/>
              </p:cNvCxnSpPr>
              <p:nvPr/>
            </p:nvCxnSpPr>
            <p:spPr>
              <a:xfrm flipV="1">
                <a:off x="7915508" y="4044627"/>
                <a:ext cx="2119372" cy="91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8439091-F4D1-6601-4CFF-9321ECEDB089}"/>
                  </a:ext>
                </a:extLst>
              </p:cNvPr>
              <p:cNvCxnSpPr>
                <a:cxnSpLocks/>
              </p:cNvCxnSpPr>
              <p:nvPr/>
            </p:nvCxnSpPr>
            <p:spPr>
              <a:xfrm>
                <a:off x="7858697" y="3341883"/>
                <a:ext cx="2201673" cy="734328"/>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70589CF9-6ED2-280D-5118-00644DB36445}"/>
                  </a:ext>
                </a:extLst>
              </p:cNvPr>
              <p:cNvCxnSpPr>
                <a:cxnSpLocks/>
              </p:cNvCxnSpPr>
              <p:nvPr/>
            </p:nvCxnSpPr>
            <p:spPr>
              <a:xfrm>
                <a:off x="7915508" y="4042496"/>
                <a:ext cx="1467541" cy="58766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A74CCA5F-AED1-B0C6-1DC3-2CAF187FC501}"/>
                  </a:ext>
                </a:extLst>
              </p:cNvPr>
              <p:cNvCxnSpPr>
                <a:cxnSpLocks/>
              </p:cNvCxnSpPr>
              <p:nvPr/>
            </p:nvCxnSpPr>
            <p:spPr>
              <a:xfrm>
                <a:off x="7936039" y="3327889"/>
                <a:ext cx="1467533" cy="137030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196DD4F6-C0C4-B0B1-C6C7-45C263F6A7D0}"/>
                  </a:ext>
                </a:extLst>
              </p:cNvPr>
              <p:cNvCxnSpPr>
                <a:cxnSpLocks/>
              </p:cNvCxnSpPr>
              <p:nvPr/>
            </p:nvCxnSpPr>
            <p:spPr>
              <a:xfrm flipV="1">
                <a:off x="7956562" y="3376484"/>
                <a:ext cx="1488060" cy="6705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768E572F-4A71-4A56-2BF3-462EE5A7136D}"/>
                  </a:ext>
                </a:extLst>
              </p:cNvPr>
              <p:cNvCxnSpPr>
                <a:cxnSpLocks/>
              </p:cNvCxnSpPr>
              <p:nvPr/>
            </p:nvCxnSpPr>
            <p:spPr>
              <a:xfrm flipV="1">
                <a:off x="7864326" y="4669035"/>
                <a:ext cx="1539246" cy="17446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0A1E3DA7-19D6-304F-1EC4-4CCDAF58D4F1}"/>
                  </a:ext>
                </a:extLst>
              </p:cNvPr>
              <p:cNvCxnSpPr>
                <a:cxnSpLocks/>
              </p:cNvCxnSpPr>
              <p:nvPr/>
            </p:nvCxnSpPr>
            <p:spPr>
              <a:xfrm flipV="1">
                <a:off x="7889684" y="4017899"/>
                <a:ext cx="2129636" cy="756771"/>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7130B5B3-0FA3-2CCE-C2C1-E700109D1157}"/>
                  </a:ext>
                </a:extLst>
              </p:cNvPr>
              <p:cNvCxnSpPr>
                <a:cxnSpLocks/>
              </p:cNvCxnSpPr>
              <p:nvPr/>
            </p:nvCxnSpPr>
            <p:spPr>
              <a:xfrm flipV="1">
                <a:off x="7858697" y="3425075"/>
                <a:ext cx="1585925" cy="134473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BC1E2FC3-7614-0145-97BA-B918D294D540}"/>
                  </a:ext>
                </a:extLst>
              </p:cNvPr>
              <p:cNvSpPr/>
              <p:nvPr/>
            </p:nvSpPr>
            <p:spPr>
              <a:xfrm>
                <a:off x="9145950" y="3089696"/>
                <a:ext cx="584763" cy="553762"/>
              </a:xfrm>
              <a:prstGeom prst="ellipse">
                <a:avLst/>
              </a:prstGeom>
              <a:solidFill>
                <a:srgbClr val="97B68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29" name="Oval 28">
                <a:extLst>
                  <a:ext uri="{FF2B5EF4-FFF2-40B4-BE49-F238E27FC236}">
                    <a16:creationId xmlns:a16="http://schemas.microsoft.com/office/drawing/2014/main" id="{418938DA-8FA8-C1F3-1EF6-45183D26D3E9}"/>
                  </a:ext>
                </a:extLst>
              </p:cNvPr>
              <p:cNvSpPr/>
              <p:nvPr/>
            </p:nvSpPr>
            <p:spPr>
              <a:xfrm>
                <a:off x="9742499" y="3746937"/>
                <a:ext cx="584763" cy="553762"/>
              </a:xfrm>
              <a:prstGeom prst="ellipse">
                <a:avLst/>
              </a:prstGeom>
              <a:solidFill>
                <a:srgbClr val="97B68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30" name="Oval 29">
                <a:extLst>
                  <a:ext uri="{FF2B5EF4-FFF2-40B4-BE49-F238E27FC236}">
                    <a16:creationId xmlns:a16="http://schemas.microsoft.com/office/drawing/2014/main" id="{AE55B627-AFA8-3183-26BC-47BC929E4B9E}"/>
                  </a:ext>
                </a:extLst>
              </p:cNvPr>
              <p:cNvSpPr/>
              <p:nvPr/>
            </p:nvSpPr>
            <p:spPr>
              <a:xfrm>
                <a:off x="9136550" y="4404179"/>
                <a:ext cx="584763" cy="553762"/>
              </a:xfrm>
              <a:prstGeom prst="ellipse">
                <a:avLst/>
              </a:prstGeom>
              <a:solidFill>
                <a:srgbClr val="97B68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31" name="Rectangle 30">
                <a:extLst>
                  <a:ext uri="{FF2B5EF4-FFF2-40B4-BE49-F238E27FC236}">
                    <a16:creationId xmlns:a16="http://schemas.microsoft.com/office/drawing/2014/main" id="{D4B59335-D3D6-FA09-BB6F-2A51E9851636}"/>
                  </a:ext>
                </a:extLst>
              </p:cNvPr>
              <p:cNvSpPr/>
              <p:nvPr/>
            </p:nvSpPr>
            <p:spPr>
              <a:xfrm>
                <a:off x="7653132" y="3079587"/>
                <a:ext cx="482339" cy="456768"/>
              </a:xfrm>
              <a:prstGeom prst="rect">
                <a:avLst/>
              </a:prstGeom>
              <a:solidFill>
                <a:srgbClr val="F1594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ill Sans MT" panose="020B0502020104020203"/>
                  <a:ea typeface="+mn-ea"/>
                  <a:cs typeface="+mn-cs"/>
                </a:endParaRPr>
              </a:p>
            </p:txBody>
          </p:sp>
          <p:sp>
            <p:nvSpPr>
              <p:cNvPr id="32" name="Rectangle 31">
                <a:extLst>
                  <a:ext uri="{FF2B5EF4-FFF2-40B4-BE49-F238E27FC236}">
                    <a16:creationId xmlns:a16="http://schemas.microsoft.com/office/drawing/2014/main" id="{0B3C03FD-6F11-91BB-9B62-3CAC0BE47A30}"/>
                  </a:ext>
                </a:extLst>
              </p:cNvPr>
              <p:cNvSpPr/>
              <p:nvPr/>
            </p:nvSpPr>
            <p:spPr>
              <a:xfrm>
                <a:off x="7674340" y="3794859"/>
                <a:ext cx="482339" cy="456768"/>
              </a:xfrm>
              <a:prstGeom prst="rect">
                <a:avLst/>
              </a:prstGeom>
              <a:solidFill>
                <a:srgbClr val="B2739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33" name="Rectangle 32">
                <a:extLst>
                  <a:ext uri="{FF2B5EF4-FFF2-40B4-BE49-F238E27FC236}">
                    <a16:creationId xmlns:a16="http://schemas.microsoft.com/office/drawing/2014/main" id="{594FD74F-9C8D-63D6-05C6-A097257BDC43}"/>
                  </a:ext>
                </a:extLst>
              </p:cNvPr>
              <p:cNvSpPr/>
              <p:nvPr/>
            </p:nvSpPr>
            <p:spPr>
              <a:xfrm>
                <a:off x="7653132" y="4572432"/>
                <a:ext cx="482339" cy="456768"/>
              </a:xfrm>
              <a:prstGeom prst="rect">
                <a:avLst/>
              </a:prstGeom>
              <a:solidFill>
                <a:srgbClr val="9DCAD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ill Sans MT" panose="020B0502020104020203"/>
                  <a:ea typeface="+mn-ea"/>
                  <a:cs typeface="+mn-cs"/>
                </a:endParaRPr>
              </a:p>
            </p:txBody>
          </p:sp>
        </p:grpSp>
        <p:sp>
          <p:nvSpPr>
            <p:cNvPr id="17" name="TextBox 16">
              <a:extLst>
                <a:ext uri="{FF2B5EF4-FFF2-40B4-BE49-F238E27FC236}">
                  <a16:creationId xmlns:a16="http://schemas.microsoft.com/office/drawing/2014/main" id="{D7B73F1B-3D5C-6105-8642-2F0B5BBC66BE}"/>
                </a:ext>
              </a:extLst>
            </p:cNvPr>
            <p:cNvSpPr txBox="1"/>
            <p:nvPr/>
          </p:nvSpPr>
          <p:spPr>
            <a:xfrm>
              <a:off x="7570237" y="2646873"/>
              <a:ext cx="713657" cy="461665"/>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TFs</a:t>
              </a:r>
            </a:p>
          </p:txBody>
        </p:sp>
        <p:sp>
          <p:nvSpPr>
            <p:cNvPr id="18" name="TextBox 17">
              <a:extLst>
                <a:ext uri="{FF2B5EF4-FFF2-40B4-BE49-F238E27FC236}">
                  <a16:creationId xmlns:a16="http://schemas.microsoft.com/office/drawing/2014/main" id="{0AA7E745-A7BA-B7A2-8F29-73D813409466}"/>
                </a:ext>
              </a:extLst>
            </p:cNvPr>
            <p:cNvSpPr txBox="1"/>
            <p:nvPr/>
          </p:nvSpPr>
          <p:spPr>
            <a:xfrm>
              <a:off x="9230179" y="2589610"/>
              <a:ext cx="1024639" cy="461665"/>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genes</a:t>
              </a:r>
            </a:p>
          </p:txBody>
        </p:sp>
      </p:grpSp>
      <p:grpSp>
        <p:nvGrpSpPr>
          <p:cNvPr id="11" name="Group 10">
            <a:extLst>
              <a:ext uri="{FF2B5EF4-FFF2-40B4-BE49-F238E27FC236}">
                <a16:creationId xmlns:a16="http://schemas.microsoft.com/office/drawing/2014/main" id="{7096B44C-0616-DFB1-71C2-E42BB72F93A8}"/>
              </a:ext>
            </a:extLst>
          </p:cNvPr>
          <p:cNvGrpSpPr/>
          <p:nvPr/>
        </p:nvGrpSpPr>
        <p:grpSpPr>
          <a:xfrm>
            <a:off x="6714139" y="5078885"/>
            <a:ext cx="4733027" cy="774386"/>
            <a:chOff x="6694684" y="4843495"/>
            <a:chExt cx="4733027" cy="774386"/>
          </a:xfrm>
        </p:grpSpPr>
        <p:sp>
          <p:nvSpPr>
            <p:cNvPr id="14" name="TextBox 13">
              <a:extLst>
                <a:ext uri="{FF2B5EF4-FFF2-40B4-BE49-F238E27FC236}">
                  <a16:creationId xmlns:a16="http://schemas.microsoft.com/office/drawing/2014/main" id="{90FB7BD4-55B2-65BC-8597-34ACE3676E1D}"/>
                </a:ext>
              </a:extLst>
            </p:cNvPr>
            <p:cNvSpPr txBox="1"/>
            <p:nvPr/>
          </p:nvSpPr>
          <p:spPr>
            <a:xfrm>
              <a:off x="6694684" y="5248549"/>
              <a:ext cx="4733027"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How “strongly” each TF regulates each gene</a:t>
              </a:r>
            </a:p>
          </p:txBody>
        </p:sp>
        <p:cxnSp>
          <p:nvCxnSpPr>
            <p:cNvPr id="15" name="Straight Arrow Connector 14">
              <a:extLst>
                <a:ext uri="{FF2B5EF4-FFF2-40B4-BE49-F238E27FC236}">
                  <a16:creationId xmlns:a16="http://schemas.microsoft.com/office/drawing/2014/main" id="{886152F7-100E-E17F-18F0-C088C338D609}"/>
                </a:ext>
              </a:extLst>
            </p:cNvPr>
            <p:cNvCxnSpPr/>
            <p:nvPr/>
          </p:nvCxnSpPr>
          <p:spPr>
            <a:xfrm flipV="1">
              <a:off x="8633949" y="4843495"/>
              <a:ext cx="0" cy="40795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pSp>
      <p:sp>
        <p:nvSpPr>
          <p:cNvPr id="12" name="TextBox 11">
            <a:extLst>
              <a:ext uri="{FF2B5EF4-FFF2-40B4-BE49-F238E27FC236}">
                <a16:creationId xmlns:a16="http://schemas.microsoft.com/office/drawing/2014/main" id="{6C23F1C9-3351-EF0C-6540-3B725EB4F267}"/>
              </a:ext>
            </a:extLst>
          </p:cNvPr>
          <p:cNvSpPr txBox="1"/>
          <p:nvPr/>
        </p:nvSpPr>
        <p:spPr>
          <a:xfrm>
            <a:off x="10362732" y="4053208"/>
            <a:ext cx="1697901"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High in-degree</a:t>
            </a:r>
          </a:p>
        </p:txBody>
      </p:sp>
      <p:sp>
        <p:nvSpPr>
          <p:cNvPr id="13" name="TextBox 12">
            <a:extLst>
              <a:ext uri="{FF2B5EF4-FFF2-40B4-BE49-F238E27FC236}">
                <a16:creationId xmlns:a16="http://schemas.microsoft.com/office/drawing/2014/main" id="{2F7186B0-866D-EB02-9DEA-A80DECA7A9EB}"/>
              </a:ext>
            </a:extLst>
          </p:cNvPr>
          <p:cNvSpPr txBox="1"/>
          <p:nvPr/>
        </p:nvSpPr>
        <p:spPr>
          <a:xfrm>
            <a:off x="5759963" y="3325086"/>
            <a:ext cx="1838965"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High out-degree</a:t>
            </a:r>
          </a:p>
        </p:txBody>
      </p:sp>
      <p:sp>
        <p:nvSpPr>
          <p:cNvPr id="36" name="Title 1">
            <a:extLst>
              <a:ext uri="{FF2B5EF4-FFF2-40B4-BE49-F238E27FC236}">
                <a16:creationId xmlns:a16="http://schemas.microsoft.com/office/drawing/2014/main" id="{72B9F490-4AD3-C33D-EC3C-D61F57A28774}"/>
              </a:ext>
            </a:extLst>
          </p:cNvPr>
          <p:cNvSpPr>
            <a:spLocks noGrp="1"/>
          </p:cNvSpPr>
          <p:nvPr>
            <p:ph type="title"/>
          </p:nvPr>
        </p:nvSpPr>
        <p:spPr>
          <a:xfrm>
            <a:off x="581192" y="702156"/>
            <a:ext cx="11029616" cy="1013800"/>
          </a:xfrm>
        </p:spPr>
        <p:txBody>
          <a:bodyPr/>
          <a:lstStyle/>
          <a:p>
            <a:r>
              <a:rPr lang="en-US" dirty="0"/>
              <a:t>Interpreting the results of </a:t>
            </a:r>
            <a:r>
              <a:rPr lang="en-US" dirty="0" err="1"/>
              <a:t>sisana</a:t>
            </a:r>
            <a:endParaRPr lang="en-US" dirty="0"/>
          </a:p>
        </p:txBody>
      </p:sp>
      <p:sp>
        <p:nvSpPr>
          <p:cNvPr id="2" name="Content Placeholder 2">
            <a:extLst>
              <a:ext uri="{FF2B5EF4-FFF2-40B4-BE49-F238E27FC236}">
                <a16:creationId xmlns:a16="http://schemas.microsoft.com/office/drawing/2014/main" id="{266E9561-8D22-D197-F31C-F0C8F99A3957}"/>
              </a:ext>
            </a:extLst>
          </p:cNvPr>
          <p:cNvSpPr>
            <a:spLocks noGrp="1"/>
          </p:cNvSpPr>
          <p:nvPr>
            <p:ph idx="1"/>
          </p:nvPr>
        </p:nvSpPr>
        <p:spPr>
          <a:xfrm>
            <a:off x="504713" y="2023557"/>
            <a:ext cx="5105112" cy="445972"/>
          </a:xfrm>
        </p:spPr>
        <p:txBody>
          <a:bodyPr>
            <a:normAutofit/>
          </a:bodyPr>
          <a:lstStyle/>
          <a:p>
            <a:pPr marL="0" indent="0">
              <a:buNone/>
            </a:pPr>
            <a:r>
              <a:rPr lang="en-US" dirty="0">
                <a:latin typeface="Arial" panose="020B0604020202020204" pitchFamily="34" charset="0"/>
                <a:cs typeface="Arial" panose="020B0604020202020204" pitchFamily="34" charset="0"/>
              </a:rPr>
              <a:t>So just to review:</a:t>
            </a:r>
          </a:p>
          <a:p>
            <a:pPr marL="0" indent="0">
              <a:buNone/>
            </a:pPr>
            <a:endParaRPr lang="en-US"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998FA948-2179-F322-1C19-93E9FD6DCCD5}"/>
              </a:ext>
            </a:extLst>
          </p:cNvPr>
          <p:cNvSpPr txBox="1"/>
          <p:nvPr/>
        </p:nvSpPr>
        <p:spPr>
          <a:xfrm>
            <a:off x="5816159" y="4053208"/>
            <a:ext cx="1787669"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Low out-degree</a:t>
            </a:r>
          </a:p>
        </p:txBody>
      </p:sp>
      <p:sp>
        <p:nvSpPr>
          <p:cNvPr id="5" name="TextBox 4">
            <a:extLst>
              <a:ext uri="{FF2B5EF4-FFF2-40B4-BE49-F238E27FC236}">
                <a16:creationId xmlns:a16="http://schemas.microsoft.com/office/drawing/2014/main" id="{A0285686-7A6F-4226-3759-64F1AB8255AF}"/>
              </a:ext>
            </a:extLst>
          </p:cNvPr>
          <p:cNvSpPr txBox="1"/>
          <p:nvPr/>
        </p:nvSpPr>
        <p:spPr>
          <a:xfrm>
            <a:off x="9853916" y="4784637"/>
            <a:ext cx="1646605"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Low in-degree</a:t>
            </a:r>
          </a:p>
        </p:txBody>
      </p:sp>
      <p:sp>
        <p:nvSpPr>
          <p:cNvPr id="37" name="TextBox 36">
            <a:extLst>
              <a:ext uri="{FF2B5EF4-FFF2-40B4-BE49-F238E27FC236}">
                <a16:creationId xmlns:a16="http://schemas.microsoft.com/office/drawing/2014/main" id="{C3413427-3829-72E1-2C1F-61E0A38D957F}"/>
              </a:ext>
            </a:extLst>
          </p:cNvPr>
          <p:cNvSpPr txBox="1"/>
          <p:nvPr/>
        </p:nvSpPr>
        <p:spPr>
          <a:xfrm>
            <a:off x="504713" y="3035779"/>
            <a:ext cx="5181591" cy="1883593"/>
          </a:xfrm>
          <a:prstGeom prst="rect">
            <a:avLst/>
          </a:prstGeom>
          <a:noFill/>
        </p:spPr>
        <p:txBody>
          <a:bodyPr wrap="square">
            <a:spAutoFit/>
          </a:bodyPr>
          <a:lstStyle/>
          <a:p>
            <a:pPr marL="306000" marR="0" lvl="0" indent="-306000" algn="l" defTabSz="457200" rtl="0" eaLnBrk="1" fontAlgn="auto" latinLnBrk="0" hangingPunct="1">
              <a:lnSpc>
                <a:spcPct val="100000"/>
              </a:lnSpc>
              <a:spcBef>
                <a:spcPct val="20000"/>
              </a:spcBef>
              <a:spcAft>
                <a:spcPts val="600"/>
              </a:spcAft>
              <a:buClr>
                <a:srgbClr val="E97132"/>
              </a:buClr>
              <a:buSzPct val="92000"/>
              <a:buFont typeface="Wingdings 2" panose="05020102010507070707" pitchFamily="18" charset="2"/>
              <a:buChar char=""/>
              <a:tabLst/>
              <a:defRPr/>
            </a:pPr>
            <a:r>
              <a:rPr kumimoji="0" lang="en-US" sz="1800" b="1" i="0" u="none" strike="noStrike" kern="1200" cap="none" spc="0" normalizeH="0" baseline="0" noProof="0" dirty="0">
                <a:ln>
                  <a:noFill/>
                </a:ln>
                <a:solidFill>
                  <a:srgbClr val="0E2841"/>
                </a:solidFill>
                <a:effectLst/>
                <a:uLnTx/>
                <a:uFillTx/>
                <a:latin typeface="Arial" panose="020B0604020202020204" pitchFamily="34" charset="0"/>
                <a:cs typeface="Arial" panose="020B0604020202020204" pitchFamily="34" charset="0"/>
              </a:rPr>
              <a:t>Out-degree</a:t>
            </a:r>
            <a:r>
              <a:rPr kumimoji="0" lang="en-US" sz="1800" b="0" i="0" u="none" strike="noStrike" kern="1200" cap="none" spc="0" normalizeH="0" baseline="0" noProof="0" dirty="0">
                <a:ln>
                  <a:noFill/>
                </a:ln>
                <a:solidFill>
                  <a:srgbClr val="0E2841"/>
                </a:solidFill>
                <a:effectLst/>
                <a:uLnTx/>
                <a:uFillTx/>
                <a:latin typeface="Arial" panose="020B0604020202020204" pitchFamily="34" charset="0"/>
                <a:cs typeface="Arial" panose="020B0604020202020204" pitchFamily="34" charset="0"/>
              </a:rPr>
              <a:t>: the sum of edge weights for a transcription factor</a:t>
            </a:r>
          </a:p>
          <a:p>
            <a:pPr marL="630000" marR="0" lvl="1" indent="-306000" algn="l" defTabSz="457200" rtl="0" eaLnBrk="1" fontAlgn="auto" latinLnBrk="0" hangingPunct="1">
              <a:lnSpc>
                <a:spcPct val="100000"/>
              </a:lnSpc>
              <a:spcBef>
                <a:spcPct val="20000"/>
              </a:spcBef>
              <a:spcAft>
                <a:spcPts val="600"/>
              </a:spcAft>
              <a:buClr>
                <a:srgbClr val="E97132"/>
              </a:buClr>
              <a:buSzPct val="92000"/>
              <a:buFont typeface="Wingdings 2" panose="05020102010507070707" pitchFamily="18" charset="2"/>
              <a:buChar char=""/>
              <a:tabLst/>
              <a:defRPr/>
            </a:pPr>
            <a:r>
              <a:rPr kumimoji="0" lang="en-US" sz="1600" b="0" i="0" u="none" strike="noStrike" kern="1200" cap="none" spc="0" normalizeH="0" baseline="0" noProof="0" dirty="0">
                <a:ln>
                  <a:noFill/>
                </a:ln>
                <a:solidFill>
                  <a:srgbClr val="0E2841"/>
                </a:solidFill>
                <a:effectLst/>
                <a:uLnTx/>
                <a:uFillTx/>
                <a:latin typeface="Arial" panose="020B0604020202020204" pitchFamily="34" charset="0"/>
                <a:cs typeface="Arial" panose="020B0604020202020204" pitchFamily="34" charset="0"/>
              </a:rPr>
              <a:t>Tell you how much a single TF is regulating </a:t>
            </a:r>
            <a:r>
              <a:rPr kumimoji="0" lang="en-US" sz="1600" b="0" i="1" u="sng" strike="noStrike" kern="1200" cap="none" spc="0" normalizeH="0" baseline="0" noProof="0" dirty="0">
                <a:ln>
                  <a:noFill/>
                </a:ln>
                <a:solidFill>
                  <a:srgbClr val="0E2841"/>
                </a:solidFill>
                <a:effectLst/>
                <a:uLnTx/>
                <a:uFillTx/>
                <a:latin typeface="Arial" panose="020B0604020202020204" pitchFamily="34" charset="0"/>
                <a:cs typeface="Arial" panose="020B0604020202020204" pitchFamily="34" charset="0"/>
              </a:rPr>
              <a:t>in general</a:t>
            </a:r>
          </a:p>
          <a:p>
            <a:pPr marL="630000" marR="0" lvl="1" indent="-306000" algn="l" defTabSz="457200" rtl="0" eaLnBrk="1" fontAlgn="auto" latinLnBrk="0" hangingPunct="1">
              <a:lnSpc>
                <a:spcPct val="100000"/>
              </a:lnSpc>
              <a:spcBef>
                <a:spcPct val="20000"/>
              </a:spcBef>
              <a:spcAft>
                <a:spcPts val="600"/>
              </a:spcAft>
              <a:buClr>
                <a:srgbClr val="E97132"/>
              </a:buClr>
              <a:buSzPct val="92000"/>
              <a:buFont typeface="Wingdings 2" panose="05020102010507070707" pitchFamily="18" charset="2"/>
              <a:buChar char=""/>
              <a:tabLst/>
              <a:defRPr/>
            </a:pPr>
            <a:r>
              <a:rPr kumimoji="0" lang="en-US" sz="1600" b="0" i="0" u="none" strike="noStrike" kern="1200" cap="none" spc="0" normalizeH="0" baseline="0" noProof="0" dirty="0">
                <a:ln>
                  <a:noFill/>
                </a:ln>
                <a:solidFill>
                  <a:srgbClr val="0E2841"/>
                </a:solidFill>
                <a:effectLst/>
                <a:uLnTx/>
                <a:uFillTx/>
                <a:latin typeface="Arial" panose="020B0604020202020204" pitchFamily="34" charset="0"/>
                <a:cs typeface="Arial" panose="020B0604020202020204" pitchFamily="34" charset="0"/>
              </a:rPr>
              <a:t>A high out-degree means a TF is regulating many genes</a:t>
            </a:r>
          </a:p>
        </p:txBody>
      </p:sp>
      <p:sp>
        <p:nvSpPr>
          <p:cNvPr id="39" name="TextBox 38">
            <a:extLst>
              <a:ext uri="{FF2B5EF4-FFF2-40B4-BE49-F238E27FC236}">
                <a16:creationId xmlns:a16="http://schemas.microsoft.com/office/drawing/2014/main" id="{A3317012-7272-67D3-A95B-559C9E0AD6A4}"/>
              </a:ext>
            </a:extLst>
          </p:cNvPr>
          <p:cNvSpPr txBox="1"/>
          <p:nvPr/>
        </p:nvSpPr>
        <p:spPr>
          <a:xfrm>
            <a:off x="504713" y="4825977"/>
            <a:ext cx="5181591" cy="1883593"/>
          </a:xfrm>
          <a:prstGeom prst="rect">
            <a:avLst/>
          </a:prstGeom>
          <a:noFill/>
        </p:spPr>
        <p:txBody>
          <a:bodyPr wrap="square">
            <a:spAutoFit/>
          </a:bodyPr>
          <a:lstStyle/>
          <a:p>
            <a:pPr marL="306000" marR="0" lvl="0" indent="-306000" algn="l" defTabSz="457200" rtl="0" eaLnBrk="1" fontAlgn="auto" latinLnBrk="0" hangingPunct="1">
              <a:lnSpc>
                <a:spcPct val="100000"/>
              </a:lnSpc>
              <a:spcBef>
                <a:spcPct val="20000"/>
              </a:spcBef>
              <a:spcAft>
                <a:spcPts val="600"/>
              </a:spcAft>
              <a:buClr>
                <a:srgbClr val="E97132"/>
              </a:buClr>
              <a:buSzPct val="92000"/>
              <a:buFont typeface="Wingdings 2" panose="05020102010507070707" pitchFamily="18" charset="2"/>
              <a:buChar char=""/>
              <a:tabLst/>
              <a:defRPr/>
            </a:pPr>
            <a:r>
              <a:rPr kumimoji="0" lang="en-US" sz="1800" b="1" i="0" u="none" strike="noStrike" kern="1200" cap="none" spc="0" normalizeH="0" baseline="0" noProof="0" dirty="0">
                <a:ln>
                  <a:noFill/>
                </a:ln>
                <a:solidFill>
                  <a:srgbClr val="0E2841"/>
                </a:solidFill>
                <a:effectLst/>
                <a:uLnTx/>
                <a:uFillTx/>
                <a:latin typeface="Arial" panose="020B0604020202020204" pitchFamily="34" charset="0"/>
                <a:cs typeface="Arial" panose="020B0604020202020204" pitchFamily="34" charset="0"/>
              </a:rPr>
              <a:t>In-degree</a:t>
            </a:r>
            <a:r>
              <a:rPr kumimoji="0" lang="en-US" sz="1800" b="0" i="0" u="none" strike="noStrike" kern="1200" cap="none" spc="0" normalizeH="0" baseline="0" noProof="0" dirty="0">
                <a:ln>
                  <a:noFill/>
                </a:ln>
                <a:solidFill>
                  <a:srgbClr val="0E2841"/>
                </a:solidFill>
                <a:effectLst/>
                <a:uLnTx/>
                <a:uFillTx/>
                <a:latin typeface="Arial" panose="020B0604020202020204" pitchFamily="34" charset="0"/>
                <a:cs typeface="Arial" panose="020B0604020202020204" pitchFamily="34" charset="0"/>
              </a:rPr>
              <a:t>: the sum of edge weights for a gene</a:t>
            </a:r>
          </a:p>
          <a:p>
            <a:pPr marL="630000" marR="0" lvl="1" indent="-306000" algn="l" defTabSz="457200" rtl="0" eaLnBrk="1" fontAlgn="auto" latinLnBrk="0" hangingPunct="1">
              <a:lnSpc>
                <a:spcPct val="100000"/>
              </a:lnSpc>
              <a:spcBef>
                <a:spcPct val="20000"/>
              </a:spcBef>
              <a:spcAft>
                <a:spcPts val="600"/>
              </a:spcAft>
              <a:buClr>
                <a:srgbClr val="E97132"/>
              </a:buClr>
              <a:buSzPct val="92000"/>
              <a:buFont typeface="Wingdings 2" panose="05020102010507070707" pitchFamily="18" charset="2"/>
              <a:buChar char=""/>
              <a:tabLst/>
              <a:defRPr/>
            </a:pPr>
            <a:r>
              <a:rPr kumimoji="0" lang="en-US" sz="1600" b="0" i="0" u="none" strike="noStrike" kern="1200" cap="none" spc="0" normalizeH="0" baseline="0" noProof="0" dirty="0">
                <a:ln>
                  <a:noFill/>
                </a:ln>
                <a:solidFill>
                  <a:srgbClr val="0E2841"/>
                </a:solidFill>
                <a:effectLst/>
                <a:uLnTx/>
                <a:uFillTx/>
                <a:latin typeface="Arial" panose="020B0604020202020204" pitchFamily="34" charset="0"/>
                <a:cs typeface="Arial" panose="020B0604020202020204" pitchFamily="34" charset="0"/>
              </a:rPr>
              <a:t>Tells you how much a single gene is being regulated </a:t>
            </a:r>
            <a:r>
              <a:rPr kumimoji="0" lang="en-US" sz="1600" b="0" i="1" u="sng" strike="noStrike" kern="1200" cap="none" spc="0" normalizeH="0" baseline="0" noProof="0" dirty="0">
                <a:ln>
                  <a:noFill/>
                </a:ln>
                <a:solidFill>
                  <a:srgbClr val="0E2841"/>
                </a:solidFill>
                <a:effectLst/>
                <a:uLnTx/>
                <a:uFillTx/>
                <a:latin typeface="Arial" panose="020B0604020202020204" pitchFamily="34" charset="0"/>
                <a:cs typeface="Arial" panose="020B0604020202020204" pitchFamily="34" charset="0"/>
              </a:rPr>
              <a:t>in general</a:t>
            </a:r>
            <a:endParaRPr kumimoji="0" lang="en-US" sz="1600" b="0" i="0" u="sng" strike="noStrike" kern="1200" cap="none" spc="0" normalizeH="0" baseline="0" noProof="0" dirty="0">
              <a:ln>
                <a:noFill/>
              </a:ln>
              <a:solidFill>
                <a:srgbClr val="0E2841"/>
              </a:solidFill>
              <a:effectLst/>
              <a:uLnTx/>
              <a:uFillTx/>
              <a:latin typeface="Arial" panose="020B0604020202020204" pitchFamily="34" charset="0"/>
              <a:cs typeface="Arial" panose="020B0604020202020204" pitchFamily="34" charset="0"/>
            </a:endParaRPr>
          </a:p>
          <a:p>
            <a:pPr marL="630000" marR="0" lvl="1" indent="-306000" algn="l" defTabSz="457200" rtl="0" eaLnBrk="1" fontAlgn="auto" latinLnBrk="0" hangingPunct="1">
              <a:lnSpc>
                <a:spcPct val="100000"/>
              </a:lnSpc>
              <a:spcBef>
                <a:spcPct val="20000"/>
              </a:spcBef>
              <a:spcAft>
                <a:spcPts val="600"/>
              </a:spcAft>
              <a:buClr>
                <a:srgbClr val="E97132"/>
              </a:buClr>
              <a:buSzPct val="92000"/>
              <a:buFont typeface="Wingdings 2" panose="05020102010507070707" pitchFamily="18" charset="2"/>
              <a:buChar char=""/>
              <a:tabLst/>
              <a:defRPr/>
            </a:pPr>
            <a:r>
              <a:rPr kumimoji="0" lang="en-US" sz="1600" b="0" i="0" u="none" strike="noStrike" kern="1200" cap="none" spc="0" normalizeH="0" baseline="0" noProof="0" dirty="0">
                <a:ln>
                  <a:noFill/>
                </a:ln>
                <a:solidFill>
                  <a:srgbClr val="0E2841"/>
                </a:solidFill>
                <a:effectLst/>
                <a:uLnTx/>
                <a:uFillTx/>
                <a:latin typeface="Arial" panose="020B0604020202020204" pitchFamily="34" charset="0"/>
                <a:cs typeface="Arial" panose="020B0604020202020204" pitchFamily="34" charset="0"/>
              </a:rPr>
              <a:t>A high in-degree means it is being regulated to a great extent by TFs</a:t>
            </a:r>
          </a:p>
        </p:txBody>
      </p:sp>
      <p:sp>
        <p:nvSpPr>
          <p:cNvPr id="41" name="TextBox 40">
            <a:extLst>
              <a:ext uri="{FF2B5EF4-FFF2-40B4-BE49-F238E27FC236}">
                <a16:creationId xmlns:a16="http://schemas.microsoft.com/office/drawing/2014/main" id="{D01C937C-E85F-FC9E-61A7-AA13FEC01721}"/>
              </a:ext>
            </a:extLst>
          </p:cNvPr>
          <p:cNvSpPr txBox="1"/>
          <p:nvPr/>
        </p:nvSpPr>
        <p:spPr>
          <a:xfrm>
            <a:off x="504713" y="2427004"/>
            <a:ext cx="5181591" cy="646331"/>
          </a:xfrm>
          <a:prstGeom prst="rect">
            <a:avLst/>
          </a:prstGeom>
          <a:noFill/>
        </p:spPr>
        <p:txBody>
          <a:bodyPr wrap="square">
            <a:spAutoFit/>
          </a:bodyPr>
          <a:lstStyle/>
          <a:p>
            <a:pPr marL="306000" marR="0" lvl="0" indent="-306000" algn="l" defTabSz="457200" rtl="0" eaLnBrk="1" fontAlgn="auto" latinLnBrk="0" hangingPunct="1">
              <a:lnSpc>
                <a:spcPct val="100000"/>
              </a:lnSpc>
              <a:spcBef>
                <a:spcPct val="20000"/>
              </a:spcBef>
              <a:spcAft>
                <a:spcPts val="600"/>
              </a:spcAft>
              <a:buClr>
                <a:srgbClr val="E97132"/>
              </a:buClr>
              <a:buSzPct val="92000"/>
              <a:buFont typeface="Wingdings 2" panose="05020102010507070707" pitchFamily="18" charset="2"/>
              <a:buChar char=""/>
              <a:tabLst/>
              <a:defRPr/>
            </a:pPr>
            <a:r>
              <a:rPr kumimoji="0" lang="en-US" sz="1800" b="1" i="0" u="none" strike="noStrike" kern="1200" cap="none" spc="0" normalizeH="0" baseline="0" noProof="0" dirty="0">
                <a:ln>
                  <a:noFill/>
                </a:ln>
                <a:solidFill>
                  <a:srgbClr val="0E2841"/>
                </a:solidFill>
                <a:effectLst/>
                <a:uLnTx/>
                <a:uFillTx/>
                <a:latin typeface="Arial" panose="020B0604020202020204" pitchFamily="34" charset="0"/>
                <a:cs typeface="Arial" panose="020B0604020202020204" pitchFamily="34" charset="0"/>
              </a:rPr>
              <a:t>Edge</a:t>
            </a:r>
            <a:r>
              <a:rPr kumimoji="0" lang="en-US" sz="1800" b="0" i="0" u="none" strike="noStrike" kern="1200" cap="none" spc="0" normalizeH="0" baseline="0" noProof="0" dirty="0">
                <a:ln>
                  <a:noFill/>
                </a:ln>
                <a:solidFill>
                  <a:srgbClr val="0E2841"/>
                </a:solidFill>
                <a:effectLst/>
                <a:uLnTx/>
                <a:uFillTx/>
                <a:latin typeface="Arial" panose="020B0604020202020204" pitchFamily="34" charset="0"/>
                <a:cs typeface="Arial" panose="020B0604020202020204" pitchFamily="34" charset="0"/>
              </a:rPr>
              <a:t>: The measure of the extent of regulation of a transcription factor on a </a:t>
            </a:r>
            <a:r>
              <a:rPr kumimoji="0" lang="en-US" sz="1800" b="0" i="1" u="sng" strike="noStrike" kern="1200" cap="none" spc="0" normalizeH="0" baseline="0" noProof="0" dirty="0">
                <a:ln>
                  <a:noFill/>
                </a:ln>
                <a:solidFill>
                  <a:srgbClr val="0E2841"/>
                </a:solidFill>
                <a:effectLst/>
                <a:uLnTx/>
                <a:uFillTx/>
                <a:latin typeface="Arial" panose="020B0604020202020204" pitchFamily="34" charset="0"/>
                <a:cs typeface="Arial" panose="020B0604020202020204" pitchFamily="34" charset="0"/>
              </a:rPr>
              <a:t>single gene</a:t>
            </a:r>
            <a:endParaRPr kumimoji="0" lang="en-US" sz="1800" b="1" i="1" u="sng" strike="noStrike" kern="1200" cap="none" spc="0" normalizeH="0" baseline="0" noProof="0" dirty="0">
              <a:ln>
                <a:noFill/>
              </a:ln>
              <a:solidFill>
                <a:srgbClr val="0E2841"/>
              </a:solidFill>
              <a:effectLst/>
              <a:uLnTx/>
              <a:uFillTx/>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5209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3" grpId="0"/>
      <p:bldP spid="5" grpId="0"/>
      <p:bldP spid="37" grpId="0"/>
      <p:bldP spid="39"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8B2A3-9534-0A94-C8C8-28CABD484525}"/>
              </a:ext>
            </a:extLst>
          </p:cNvPr>
          <p:cNvSpPr>
            <a:spLocks noGrp="1"/>
          </p:cNvSpPr>
          <p:nvPr>
            <p:ph type="title"/>
          </p:nvPr>
        </p:nvSpPr>
        <p:spPr/>
        <p:txBody>
          <a:bodyPr/>
          <a:lstStyle/>
          <a:p>
            <a:r>
              <a:rPr lang="en-US" dirty="0"/>
              <a:t>Instructions</a:t>
            </a:r>
          </a:p>
        </p:txBody>
      </p:sp>
      <p:sp>
        <p:nvSpPr>
          <p:cNvPr id="3" name="Content Placeholder 2">
            <a:extLst>
              <a:ext uri="{FF2B5EF4-FFF2-40B4-BE49-F238E27FC236}">
                <a16:creationId xmlns:a16="http://schemas.microsoft.com/office/drawing/2014/main" id="{BCBC08B2-B181-96DF-A90E-4CBA9A62E142}"/>
              </a:ext>
            </a:extLst>
          </p:cNvPr>
          <p:cNvSpPr>
            <a:spLocks noGrp="1"/>
          </p:cNvSpPr>
          <p:nvPr>
            <p:ph idx="1"/>
          </p:nvPr>
        </p:nvSpPr>
        <p:spPr>
          <a:xfrm>
            <a:off x="290596" y="2097530"/>
            <a:ext cx="11610808" cy="4223732"/>
          </a:xfrm>
        </p:spPr>
        <p:txBody>
          <a:bodyPr>
            <a:normAutofit/>
          </a:bodyPr>
          <a:lstStyle/>
          <a:p>
            <a:pPr marL="342900" indent="-342900" algn="ctr">
              <a:buFont typeface="+mj-lt"/>
              <a:buAutoNum type="arabicPeriod"/>
            </a:pPr>
            <a:r>
              <a:rPr lang="en-US" sz="2200" dirty="0">
                <a:latin typeface="Arial" panose="020B0604020202020204" pitchFamily="34" charset="0"/>
                <a:cs typeface="Arial" panose="020B0604020202020204" pitchFamily="34" charset="0"/>
              </a:rPr>
              <a:t>Install </a:t>
            </a:r>
            <a:r>
              <a:rPr lang="en-US" sz="2200" dirty="0" err="1">
                <a:latin typeface="Arial" panose="020B0604020202020204" pitchFamily="34" charset="0"/>
                <a:cs typeface="Arial" panose="020B0604020202020204" pitchFamily="34" charset="0"/>
              </a:rPr>
              <a:t>SiSaNA</a:t>
            </a:r>
            <a:r>
              <a:rPr lang="en-US" sz="2200" dirty="0">
                <a:latin typeface="Arial" panose="020B0604020202020204" pitchFamily="34" charset="0"/>
                <a:cs typeface="Arial" panose="020B0604020202020204" pitchFamily="34" charset="0"/>
              </a:rPr>
              <a:t> using the instructions on the GitHub page (github.com/</a:t>
            </a:r>
            <a:r>
              <a:rPr lang="en-US" sz="2200" dirty="0" err="1">
                <a:latin typeface="Arial" panose="020B0604020202020204" pitchFamily="34" charset="0"/>
                <a:cs typeface="Arial" panose="020B0604020202020204" pitchFamily="34" charset="0"/>
              </a:rPr>
              <a:t>kuijjerlab</a:t>
            </a:r>
            <a:r>
              <a:rPr lang="en-US" sz="2200" dirty="0">
                <a:latin typeface="Arial" panose="020B0604020202020204" pitchFamily="34" charset="0"/>
                <a:cs typeface="Arial" panose="020B0604020202020204" pitchFamily="34" charset="0"/>
              </a:rPr>
              <a:t>/</a:t>
            </a:r>
            <a:r>
              <a:rPr lang="en-US" sz="2200" dirty="0" err="1">
                <a:latin typeface="Arial" panose="020B0604020202020204" pitchFamily="34" charset="0"/>
                <a:cs typeface="Arial" panose="020B0604020202020204" pitchFamily="34" charset="0"/>
              </a:rPr>
              <a:t>sisana</a:t>
            </a:r>
            <a:r>
              <a:rPr lang="en-US" sz="2200" dirty="0">
                <a:latin typeface="Arial" panose="020B0604020202020204" pitchFamily="34" charset="0"/>
                <a:cs typeface="Arial" panose="020B0604020202020204" pitchFamily="34" charset="0"/>
              </a:rPr>
              <a:t>/)</a:t>
            </a:r>
          </a:p>
          <a:p>
            <a:pPr marL="342900" indent="-342900" algn="ctr">
              <a:buFont typeface="+mj-lt"/>
              <a:buAutoNum type="arabicPeriod"/>
            </a:pPr>
            <a:r>
              <a:rPr lang="en-US" sz="2400" dirty="0">
                <a:latin typeface="Arial" panose="020B0604020202020204" pitchFamily="34" charset="0"/>
                <a:cs typeface="Arial" panose="020B0604020202020204" pitchFamily="34" charset="0"/>
              </a:rPr>
              <a:t>On the </a:t>
            </a:r>
            <a:r>
              <a:rPr lang="en-US" sz="2400" dirty="0" err="1">
                <a:latin typeface="Arial" panose="020B0604020202020204" pitchFamily="34" charset="0"/>
                <a:cs typeface="Arial" panose="020B0604020202020204" pitchFamily="34" charset="0"/>
              </a:rPr>
              <a:t>SiSaNA</a:t>
            </a:r>
            <a:r>
              <a:rPr lang="en-US" sz="2400" dirty="0">
                <a:latin typeface="Arial" panose="020B0604020202020204" pitchFamily="34" charset="0"/>
                <a:cs typeface="Arial" panose="020B0604020202020204" pitchFamily="34" charset="0"/>
              </a:rPr>
              <a:t> repo (not the </a:t>
            </a:r>
            <a:r>
              <a:rPr lang="en-US" sz="2400" dirty="0" err="1">
                <a:latin typeface="Arial" panose="020B0604020202020204" pitchFamily="34" charset="0"/>
                <a:cs typeface="Arial" panose="020B0604020202020204" pitchFamily="34" charset="0"/>
              </a:rPr>
              <a:t>OBiWoW</a:t>
            </a:r>
            <a:r>
              <a:rPr lang="en-US" sz="2400" dirty="0">
                <a:latin typeface="Arial" panose="020B0604020202020204" pitchFamily="34" charset="0"/>
                <a:cs typeface="Arial" panose="020B0604020202020204" pitchFamily="34" charset="0"/>
              </a:rPr>
              <a:t> repository), work through the instructions in the README for running </a:t>
            </a:r>
            <a:r>
              <a:rPr lang="en-US" sz="2400" dirty="0" err="1">
                <a:latin typeface="Arial" panose="020B0604020202020204" pitchFamily="34" charset="0"/>
                <a:cs typeface="Arial" panose="020B0604020202020204" pitchFamily="34" charset="0"/>
              </a:rPr>
              <a:t>SiSaNA</a:t>
            </a:r>
            <a:r>
              <a:rPr lang="en-US" sz="2400" dirty="0">
                <a:latin typeface="Arial" panose="020B0604020202020204" pitchFamily="34" charset="0"/>
                <a:cs typeface="Arial" panose="020B0604020202020204" pitchFamily="34" charset="0"/>
              </a:rPr>
              <a:t>. Make sure to answer the questions as you go and we will discuss the answers at the end.</a:t>
            </a:r>
            <a:endParaRPr lang="en-US" sz="2200" dirty="0">
              <a:latin typeface="Arial" panose="020B0604020202020204" pitchFamily="34" charset="0"/>
              <a:cs typeface="Arial" panose="020B0604020202020204" pitchFamily="34" charset="0"/>
            </a:endParaRPr>
          </a:p>
          <a:p>
            <a:pPr marL="0" indent="0" algn="ctr">
              <a:buNone/>
            </a:pPr>
            <a:r>
              <a:rPr lang="en-US" sz="2200" dirty="0">
                <a:latin typeface="Arial" panose="020B0604020202020204" pitchFamily="34" charset="0"/>
                <a:cs typeface="Arial" panose="020B0604020202020204" pitchFamily="34" charset="0"/>
              </a:rPr>
              <a:t>Please ask us for help if you have any questions along the way!</a:t>
            </a:r>
          </a:p>
        </p:txBody>
      </p:sp>
      <p:sp>
        <p:nvSpPr>
          <p:cNvPr id="4" name="Slide Number Placeholder 3">
            <a:extLst>
              <a:ext uri="{FF2B5EF4-FFF2-40B4-BE49-F238E27FC236}">
                <a16:creationId xmlns:a16="http://schemas.microsoft.com/office/drawing/2014/main" id="{5EE802AD-4735-E4FF-3DE0-B0F6336F51F5}"/>
              </a:ext>
            </a:extLst>
          </p:cNvPr>
          <p:cNvSpPr>
            <a:spLocks noGrp="1"/>
          </p:cNvSpPr>
          <p:nvPr>
            <p:ph type="sldNum" sz="quarter" idx="12"/>
          </p:nvPr>
        </p:nvSpPr>
        <p:spPr/>
        <p:txBody>
          <a:bodyPr/>
          <a:lstStyle/>
          <a:p>
            <a:fld id="{16219510-905B-4A35-A2D5-94EBEB0EEAEE}" type="slidenum">
              <a:rPr lang="en-US" smtClean="0"/>
              <a:t>33</a:t>
            </a:fld>
            <a:endParaRPr lang="en-US"/>
          </a:p>
        </p:txBody>
      </p:sp>
    </p:spTree>
    <p:extLst>
      <p:ext uri="{BB962C8B-B14F-4D97-AF65-F5344CB8AC3E}">
        <p14:creationId xmlns:p14="http://schemas.microsoft.com/office/powerpoint/2010/main" val="37545909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50856C-917F-897E-263E-E151331B15BD}"/>
              </a:ext>
            </a:extLst>
          </p:cNvPr>
          <p:cNvSpPr>
            <a:spLocks noGrp="1"/>
          </p:cNvSpPr>
          <p:nvPr>
            <p:ph type="title"/>
          </p:nvPr>
        </p:nvSpPr>
        <p:spPr/>
        <p:txBody>
          <a:bodyPr/>
          <a:lstStyle/>
          <a:p>
            <a:r>
              <a:rPr lang="en-US" dirty="0"/>
              <a:t>A quick command line refresher</a:t>
            </a:r>
          </a:p>
        </p:txBody>
      </p:sp>
      <p:sp>
        <p:nvSpPr>
          <p:cNvPr id="3" name="Content Placeholder 2">
            <a:extLst>
              <a:ext uri="{FF2B5EF4-FFF2-40B4-BE49-F238E27FC236}">
                <a16:creationId xmlns:a16="http://schemas.microsoft.com/office/drawing/2014/main" id="{35F2EB2B-94F1-CE6D-2B98-904B81F698FA}"/>
              </a:ext>
            </a:extLst>
          </p:cNvPr>
          <p:cNvSpPr>
            <a:spLocks noGrp="1"/>
          </p:cNvSpPr>
          <p:nvPr>
            <p:ph idx="1"/>
          </p:nvPr>
        </p:nvSpPr>
        <p:spPr>
          <a:xfrm>
            <a:off x="581192" y="2180496"/>
            <a:ext cx="11029615" cy="4364237"/>
          </a:xfrm>
        </p:spPr>
        <p:txBody>
          <a:bodyPr>
            <a:normAutofit fontScale="92500"/>
          </a:bodyPr>
          <a:lstStyle/>
          <a:p>
            <a:r>
              <a:rPr lang="en-US" sz="2000" dirty="0"/>
              <a:t>List all files: </a:t>
            </a:r>
            <a:r>
              <a:rPr lang="en-US" sz="2000" dirty="0">
                <a:latin typeface="Courier New" panose="02070309020205020404" pitchFamily="49" charset="0"/>
                <a:cs typeface="Courier New" panose="02070309020205020404" pitchFamily="49" charset="0"/>
              </a:rPr>
              <a:t>ls -al</a:t>
            </a:r>
          </a:p>
          <a:p>
            <a:r>
              <a:rPr lang="en-US" sz="2000" dirty="0"/>
              <a:t>Change directory: </a:t>
            </a:r>
            <a:r>
              <a:rPr lang="en-US" sz="2000" dirty="0">
                <a:latin typeface="Courier New" panose="02070309020205020404" pitchFamily="49" charset="0"/>
                <a:cs typeface="Courier New" panose="02070309020205020404" pitchFamily="49" charset="0"/>
              </a:rPr>
              <a:t>cd</a:t>
            </a:r>
          </a:p>
          <a:p>
            <a:r>
              <a:rPr lang="en-US" sz="2000" dirty="0">
                <a:cs typeface="Courier New" panose="02070309020205020404" pitchFamily="49" charset="0"/>
              </a:rPr>
              <a:t>Get your current location: </a:t>
            </a:r>
            <a:r>
              <a:rPr lang="en-US" sz="2000" dirty="0" err="1">
                <a:latin typeface="Courier New" panose="02070309020205020404" pitchFamily="49" charset="0"/>
                <a:cs typeface="Courier New" panose="02070309020205020404" pitchFamily="49" charset="0"/>
              </a:rPr>
              <a:t>pwd</a:t>
            </a:r>
            <a:endParaRPr lang="en-US" sz="2000" dirty="0">
              <a:latin typeface="Courier New" panose="02070309020205020404" pitchFamily="49" charset="0"/>
              <a:cs typeface="Courier New" panose="02070309020205020404" pitchFamily="49" charset="0"/>
            </a:endParaRPr>
          </a:p>
          <a:p>
            <a:r>
              <a:rPr lang="en-US" sz="2000" dirty="0"/>
              <a:t>Go back to previous command: Up arrow</a:t>
            </a:r>
          </a:p>
          <a:p>
            <a:r>
              <a:rPr lang="en-US" sz="2000" dirty="0"/>
              <a:t>Text editors: nano (recommended for beginners), vim, and emacs</a:t>
            </a:r>
          </a:p>
          <a:p>
            <a:r>
              <a:rPr lang="en-US" sz="2000" dirty="0"/>
              <a:t>Get number of lines in a file: </a:t>
            </a:r>
            <a:r>
              <a:rPr lang="en-US" sz="2000" dirty="0" err="1">
                <a:latin typeface="Courier New" panose="02070309020205020404" pitchFamily="49" charset="0"/>
                <a:cs typeface="Courier New" panose="02070309020205020404" pitchFamily="49" charset="0"/>
              </a:rPr>
              <a:t>wc</a:t>
            </a:r>
            <a:r>
              <a:rPr lang="en-US" sz="2000" dirty="0">
                <a:latin typeface="Courier New" panose="02070309020205020404" pitchFamily="49" charset="0"/>
                <a:cs typeface="Courier New" panose="02070309020205020404" pitchFamily="49" charset="0"/>
              </a:rPr>
              <a:t> –l</a:t>
            </a:r>
          </a:p>
          <a:p>
            <a:r>
              <a:rPr lang="en-US" sz="2000" dirty="0"/>
              <a:t>Extract single column from a file: </a:t>
            </a:r>
            <a:r>
              <a:rPr lang="en-US" sz="2000" dirty="0">
                <a:latin typeface="Courier New" panose="02070309020205020404" pitchFamily="49" charset="0"/>
                <a:cs typeface="Courier New" panose="02070309020205020404" pitchFamily="49" charset="0"/>
              </a:rPr>
              <a:t>awk '{print $N}' filename </a:t>
            </a:r>
            <a:r>
              <a:rPr lang="en-US" sz="2000" dirty="0">
                <a:cs typeface="Courier New" panose="02070309020205020404" pitchFamily="49" charset="0"/>
              </a:rPr>
              <a:t>(where N is the column number)</a:t>
            </a:r>
          </a:p>
          <a:p>
            <a:r>
              <a:rPr lang="en-US" sz="2000" dirty="0">
                <a:cs typeface="Courier New" panose="02070309020205020404" pitchFamily="49" charset="0"/>
              </a:rPr>
              <a:t>View first lines of file: </a:t>
            </a:r>
            <a:r>
              <a:rPr lang="en-US" sz="2000" dirty="0">
                <a:latin typeface="Courier New" panose="02070309020205020404" pitchFamily="49" charset="0"/>
                <a:cs typeface="Courier New" panose="02070309020205020404" pitchFamily="49" charset="0"/>
              </a:rPr>
              <a:t>head filename</a:t>
            </a:r>
          </a:p>
          <a:p>
            <a:r>
              <a:rPr lang="en-US" sz="2000" dirty="0">
                <a:cs typeface="Courier New" panose="02070309020205020404" pitchFamily="49" charset="0"/>
              </a:rPr>
              <a:t>View contents of file (not in a text editor): </a:t>
            </a:r>
            <a:r>
              <a:rPr lang="en-US" sz="2000" dirty="0">
                <a:latin typeface="Courier New" panose="02070309020205020404" pitchFamily="49" charset="0"/>
                <a:cs typeface="Courier New" panose="02070309020205020404" pitchFamily="49" charset="0"/>
              </a:rPr>
              <a:t>cat filename</a:t>
            </a:r>
          </a:p>
          <a:p>
            <a:r>
              <a:rPr lang="en-US" sz="2000" dirty="0">
                <a:cs typeface="Courier New" panose="02070309020205020404" pitchFamily="49" charset="0"/>
              </a:rPr>
              <a:t>Get the unique lines in a file: </a:t>
            </a:r>
            <a:r>
              <a:rPr lang="en-US" sz="2000" dirty="0" err="1">
                <a:latin typeface="Courier New" panose="02070309020205020404" pitchFamily="49" charset="0"/>
                <a:cs typeface="Courier New" panose="02070309020205020404" pitchFamily="49" charset="0"/>
              </a:rPr>
              <a:t>uniq</a:t>
            </a:r>
            <a:endParaRPr lang="en-US" sz="2000" dirty="0">
              <a:latin typeface="Courier New" panose="02070309020205020404" pitchFamily="49" charset="0"/>
              <a:cs typeface="Courier New" panose="02070309020205020404" pitchFamily="49" charset="0"/>
            </a:endParaRPr>
          </a:p>
          <a:p>
            <a:endParaRPr lang="en-US" sz="2000" dirty="0">
              <a:latin typeface="Courier New" panose="02070309020205020404" pitchFamily="49" charset="0"/>
              <a:cs typeface="Courier New" panose="02070309020205020404" pitchFamily="49" charset="0"/>
            </a:endParaRPr>
          </a:p>
        </p:txBody>
      </p:sp>
      <p:sp>
        <p:nvSpPr>
          <p:cNvPr id="4" name="Slide Number Placeholder 3">
            <a:extLst>
              <a:ext uri="{FF2B5EF4-FFF2-40B4-BE49-F238E27FC236}">
                <a16:creationId xmlns:a16="http://schemas.microsoft.com/office/drawing/2014/main" id="{A6615C56-BF72-0768-D177-01816C56B64B}"/>
              </a:ext>
            </a:extLst>
          </p:cNvPr>
          <p:cNvSpPr>
            <a:spLocks noGrp="1"/>
          </p:cNvSpPr>
          <p:nvPr>
            <p:ph type="sldNum" sz="quarter" idx="12"/>
          </p:nvPr>
        </p:nvSpPr>
        <p:spPr/>
        <p:txBody>
          <a:bodyPr/>
          <a:lstStyle/>
          <a:p>
            <a:fld id="{A343B713-7F62-4C63-9A93-314A14C1FD62}" type="slidenum">
              <a:rPr lang="en-US" smtClean="0"/>
              <a:t>34</a:t>
            </a:fld>
            <a:endParaRPr lang="en-US"/>
          </a:p>
        </p:txBody>
      </p:sp>
    </p:spTree>
    <p:extLst>
      <p:ext uri="{BB962C8B-B14F-4D97-AF65-F5344CB8AC3E}">
        <p14:creationId xmlns:p14="http://schemas.microsoft.com/office/powerpoint/2010/main" val="423491758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920811-6CD6-D6CD-55F7-74441AE24505}"/>
              </a:ext>
            </a:extLst>
          </p:cNvPr>
          <p:cNvSpPr>
            <a:spLocks noGrp="1"/>
          </p:cNvSpPr>
          <p:nvPr>
            <p:ph type="title"/>
          </p:nvPr>
        </p:nvSpPr>
        <p:spPr/>
        <p:txBody>
          <a:bodyPr/>
          <a:lstStyle/>
          <a:p>
            <a:r>
              <a:rPr lang="en-US" dirty="0"/>
              <a:t>Answers to worksheet questions</a:t>
            </a:r>
          </a:p>
        </p:txBody>
      </p:sp>
      <p:sp>
        <p:nvSpPr>
          <p:cNvPr id="3" name="Content Placeholder 2">
            <a:extLst>
              <a:ext uri="{FF2B5EF4-FFF2-40B4-BE49-F238E27FC236}">
                <a16:creationId xmlns:a16="http://schemas.microsoft.com/office/drawing/2014/main" id="{85E5AF86-60BC-156D-3B5F-5F3D548BE765}"/>
              </a:ext>
            </a:extLst>
          </p:cNvPr>
          <p:cNvSpPr>
            <a:spLocks noGrp="1"/>
          </p:cNvSpPr>
          <p:nvPr>
            <p:ph idx="1"/>
          </p:nvPr>
        </p:nvSpPr>
        <p:spPr/>
        <p:txBody>
          <a:bodyPr>
            <a:normAutofit/>
          </a:bodyPr>
          <a:lstStyle/>
          <a:p>
            <a:pPr marL="0" indent="0">
              <a:buNone/>
            </a:pPr>
            <a:r>
              <a:rPr lang="en-US" dirty="0">
                <a:latin typeface="Arial" panose="020B0604020202020204" pitchFamily="34" charset="0"/>
                <a:cs typeface="Arial" panose="020B0604020202020204" pitchFamily="34" charset="0"/>
              </a:rPr>
              <a:t>1. What is the structure of each of the three input files for </a:t>
            </a:r>
            <a:r>
              <a:rPr lang="en-US" dirty="0" err="1">
                <a:latin typeface="Arial" panose="020B0604020202020204" pitchFamily="34" charset="0"/>
                <a:cs typeface="Arial" panose="020B0604020202020204" pitchFamily="34" charset="0"/>
              </a:rPr>
              <a:t>SiSaNA's</a:t>
            </a:r>
            <a:r>
              <a:rPr lang="en-US" dirty="0">
                <a:latin typeface="Arial" panose="020B0604020202020204" pitchFamily="34" charset="0"/>
                <a:cs typeface="Arial" panose="020B0604020202020204" pitchFamily="34" charset="0"/>
              </a:rPr>
              <a:t> preprocessing step? What do the columns represent in each of the files? </a:t>
            </a:r>
          </a:p>
          <a:p>
            <a:pPr marL="0" indent="0">
              <a:buNone/>
            </a:pPr>
            <a:r>
              <a:rPr lang="en-US" dirty="0">
                <a:latin typeface="Arial" panose="020B0604020202020204" pitchFamily="34" charset="0"/>
                <a:cs typeface="Arial" panose="020B0604020202020204" pitchFamily="34" charset="0"/>
              </a:rPr>
              <a:t>Answer: Use </a:t>
            </a:r>
            <a:r>
              <a:rPr lang="en-US" dirty="0">
                <a:latin typeface="Courier New" panose="02070309020205020404" pitchFamily="49" charset="0"/>
                <a:cs typeface="Courier New" panose="02070309020205020404" pitchFamily="49" charset="0"/>
              </a:rPr>
              <a:t>head &lt;</a:t>
            </a:r>
            <a:r>
              <a:rPr lang="en-US" dirty="0" err="1">
                <a:latin typeface="Courier New" panose="02070309020205020404" pitchFamily="49" charset="0"/>
                <a:cs typeface="Courier New" panose="02070309020205020404" pitchFamily="49" charset="0"/>
              </a:rPr>
              <a:t>file_name</a:t>
            </a:r>
            <a:r>
              <a:rPr lang="en-US" dirty="0">
                <a:latin typeface="Courier New" panose="02070309020205020404" pitchFamily="49" charset="0"/>
                <a:cs typeface="Courier New" panose="02070309020205020404" pitchFamily="49" charset="0"/>
              </a:rPr>
              <a:t>&gt;</a:t>
            </a:r>
            <a:r>
              <a:rPr lang="en-US" dirty="0">
                <a:latin typeface="Arial" panose="020B0604020202020204" pitchFamily="34" charset="0"/>
                <a:cs typeface="Arial" panose="020B0604020202020204" pitchFamily="34" charset="0"/>
              </a:rPr>
              <a:t> to view the head of the file. In the </a:t>
            </a:r>
            <a:r>
              <a:rPr lang="en-US" dirty="0" err="1">
                <a:latin typeface="Arial" panose="020B0604020202020204" pitchFamily="34" charset="0"/>
                <a:cs typeface="Arial" panose="020B0604020202020204" pitchFamily="34" charset="0"/>
              </a:rPr>
              <a:t>params.yml</a:t>
            </a:r>
            <a:r>
              <a:rPr lang="en-US" dirty="0">
                <a:latin typeface="Arial" panose="020B0604020202020204" pitchFamily="34" charset="0"/>
                <a:cs typeface="Arial" panose="020B0604020202020204" pitchFamily="34" charset="0"/>
              </a:rPr>
              <a:t> file it explains the following:</a:t>
            </a:r>
          </a:p>
          <a:p>
            <a:pPr marL="0" indent="0">
              <a:buNone/>
            </a:pPr>
            <a:endParaRPr lang="en-US" dirty="0">
              <a:latin typeface="Arial" panose="020B0604020202020204" pitchFamily="34" charset="0"/>
              <a:cs typeface="Arial" panose="020B0604020202020204" pitchFamily="34" charset="0"/>
            </a:endParaRPr>
          </a:p>
          <a:p>
            <a:pPr marL="0" indent="0">
              <a:buNone/>
            </a:pPr>
            <a:r>
              <a:rPr lang="en-US" dirty="0">
                <a:latin typeface="Arial" panose="020B0604020202020204" pitchFamily="34" charset="0"/>
                <a:cs typeface="Arial" panose="020B0604020202020204" pitchFamily="34" charset="0"/>
              </a:rPr>
              <a:t> - </a:t>
            </a:r>
            <a:r>
              <a:rPr lang="en-US" dirty="0" err="1">
                <a:latin typeface="Arial" panose="020B0604020202020204" pitchFamily="34" charset="0"/>
                <a:cs typeface="Arial" panose="020B0604020202020204" pitchFamily="34" charset="0"/>
              </a:rPr>
              <a:t>motif_file</a:t>
            </a:r>
            <a:r>
              <a:rPr lang="en-US" dirty="0">
                <a:latin typeface="Arial" panose="020B0604020202020204" pitchFamily="34" charset="0"/>
                <a:cs typeface="Arial" panose="020B0604020202020204" pitchFamily="34" charset="0"/>
              </a:rPr>
              <a:t>: ./input/</a:t>
            </a:r>
            <a:r>
              <a:rPr lang="en-US" dirty="0" err="1">
                <a:latin typeface="Arial" panose="020B0604020202020204" pitchFamily="34" charset="0"/>
                <a:cs typeface="Arial" panose="020B0604020202020204" pitchFamily="34" charset="0"/>
              </a:rPr>
              <a:t>motif_tcga_brca.tsv</a:t>
            </a:r>
            <a:r>
              <a:rPr lang="en-US" dirty="0">
                <a:latin typeface="Arial" panose="020B0604020202020204" pitchFamily="34" charset="0"/>
                <a:cs typeface="Arial" panose="020B0604020202020204" pitchFamily="34" charset="0"/>
              </a:rPr>
              <a:t> # path to motif file, where the first two columns are the TF and gene (motif) respectively, and the third column is a binary value indicating if the TF regulates that gene</a:t>
            </a:r>
          </a:p>
          <a:p>
            <a:pPr marL="0" indent="0">
              <a:buNone/>
            </a:pPr>
            <a:r>
              <a:rPr lang="en-US" dirty="0">
                <a:latin typeface="Arial" panose="020B0604020202020204" pitchFamily="34" charset="0"/>
                <a:cs typeface="Arial" panose="020B0604020202020204" pitchFamily="34" charset="0"/>
              </a:rPr>
              <a:t> - </a:t>
            </a:r>
            <a:r>
              <a:rPr lang="en-US" dirty="0" err="1">
                <a:latin typeface="Arial" panose="020B0604020202020204" pitchFamily="34" charset="0"/>
                <a:cs typeface="Arial" panose="020B0604020202020204" pitchFamily="34" charset="0"/>
              </a:rPr>
              <a:t>ppi_file</a:t>
            </a:r>
            <a:r>
              <a:rPr lang="en-US" dirty="0">
                <a:latin typeface="Arial" panose="020B0604020202020204" pitchFamily="34" charset="0"/>
                <a:cs typeface="Arial" panose="020B0604020202020204" pitchFamily="34" charset="0"/>
              </a:rPr>
              <a:t>: ./input/</a:t>
            </a:r>
            <a:r>
              <a:rPr lang="en-US" dirty="0" err="1">
                <a:latin typeface="Arial" panose="020B0604020202020204" pitchFamily="34" charset="0"/>
                <a:cs typeface="Arial" panose="020B0604020202020204" pitchFamily="34" charset="0"/>
              </a:rPr>
              <a:t>ppi_tcga_brca.tsv</a:t>
            </a:r>
            <a:r>
              <a:rPr lang="en-US" dirty="0">
                <a:latin typeface="Arial" panose="020B0604020202020204" pitchFamily="34" charset="0"/>
                <a:cs typeface="Arial" panose="020B0604020202020204" pitchFamily="34" charset="0"/>
              </a:rPr>
              <a:t> # path to PPI file, where the first two columns are TFs, and the third column is a binary value indicating if there is a known interaction between those TFs</a:t>
            </a:r>
          </a:p>
          <a:p>
            <a:pPr marL="0" indent="0">
              <a:buNone/>
            </a:pPr>
            <a:r>
              <a:rPr lang="en-US" dirty="0">
                <a:latin typeface="Arial" panose="020B0604020202020204" pitchFamily="34" charset="0"/>
                <a:cs typeface="Arial" panose="020B0604020202020204" pitchFamily="34" charset="0"/>
              </a:rPr>
              <a:t> </a:t>
            </a:r>
          </a:p>
        </p:txBody>
      </p:sp>
      <p:sp>
        <p:nvSpPr>
          <p:cNvPr id="4" name="Slide Number Placeholder 3">
            <a:extLst>
              <a:ext uri="{FF2B5EF4-FFF2-40B4-BE49-F238E27FC236}">
                <a16:creationId xmlns:a16="http://schemas.microsoft.com/office/drawing/2014/main" id="{E8A3CD4F-B932-BCF8-49D2-32868FDB7F49}"/>
              </a:ext>
            </a:extLst>
          </p:cNvPr>
          <p:cNvSpPr>
            <a:spLocks noGrp="1"/>
          </p:cNvSpPr>
          <p:nvPr>
            <p:ph type="sldNum" sz="quarter" idx="12"/>
          </p:nvPr>
        </p:nvSpPr>
        <p:spPr/>
        <p:txBody>
          <a:bodyPr/>
          <a:lstStyle/>
          <a:p>
            <a:fld id="{A343B713-7F62-4C63-9A93-314A14C1FD62}" type="slidenum">
              <a:rPr lang="en-US" smtClean="0"/>
              <a:t>35</a:t>
            </a:fld>
            <a:endParaRPr lang="en-US"/>
          </a:p>
        </p:txBody>
      </p:sp>
    </p:spTree>
    <p:extLst>
      <p:ext uri="{BB962C8B-B14F-4D97-AF65-F5344CB8AC3E}">
        <p14:creationId xmlns:p14="http://schemas.microsoft.com/office/powerpoint/2010/main" val="20153391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F61446-331A-9CD5-52C9-ACAAE6857DA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8A4B46D-3A68-5852-41E1-5126E4EDFF7D}"/>
              </a:ext>
            </a:extLst>
          </p:cNvPr>
          <p:cNvSpPr>
            <a:spLocks noGrp="1"/>
          </p:cNvSpPr>
          <p:nvPr>
            <p:ph type="title"/>
          </p:nvPr>
        </p:nvSpPr>
        <p:spPr/>
        <p:txBody>
          <a:bodyPr/>
          <a:lstStyle/>
          <a:p>
            <a:r>
              <a:rPr lang="en-US" dirty="0"/>
              <a:t>Answers to worksheet questions</a:t>
            </a:r>
          </a:p>
        </p:txBody>
      </p:sp>
      <p:sp>
        <p:nvSpPr>
          <p:cNvPr id="3" name="Content Placeholder 2">
            <a:extLst>
              <a:ext uri="{FF2B5EF4-FFF2-40B4-BE49-F238E27FC236}">
                <a16:creationId xmlns:a16="http://schemas.microsoft.com/office/drawing/2014/main" id="{679D3188-B490-F48B-650E-A301B40E04C9}"/>
              </a:ext>
            </a:extLst>
          </p:cNvPr>
          <p:cNvSpPr>
            <a:spLocks noGrp="1"/>
          </p:cNvSpPr>
          <p:nvPr>
            <p:ph idx="1"/>
          </p:nvPr>
        </p:nvSpPr>
        <p:spPr/>
        <p:txBody>
          <a:bodyPr>
            <a:normAutofit/>
          </a:bodyPr>
          <a:lstStyle/>
          <a:p>
            <a:pPr marL="0" indent="0">
              <a:buNone/>
            </a:pPr>
            <a:r>
              <a:rPr lang="en-US" dirty="0">
                <a:latin typeface="Arial" panose="020B0604020202020204" pitchFamily="34" charset="0"/>
                <a:cs typeface="Arial" panose="020B0604020202020204" pitchFamily="34" charset="0"/>
              </a:rPr>
              <a:t>2. How many unique TFs are in the prior motif file? How many unique genes? </a:t>
            </a:r>
          </a:p>
          <a:p>
            <a:pPr marL="0" indent="0">
              <a:buNone/>
            </a:pPr>
            <a:r>
              <a:rPr lang="en-US" dirty="0">
                <a:latin typeface="Arial" panose="020B0604020202020204" pitchFamily="34" charset="0"/>
                <a:cs typeface="Arial" panose="020B0604020202020204" pitchFamily="34" charset="0"/>
              </a:rPr>
              <a:t>Answer: </a:t>
            </a:r>
          </a:p>
          <a:p>
            <a:pPr marL="0" indent="0">
              <a:buNone/>
            </a:pPr>
            <a:r>
              <a:rPr lang="en-US" dirty="0">
                <a:latin typeface="Courier New" panose="02070309020205020404" pitchFamily="49" charset="0"/>
                <a:cs typeface="Courier New" panose="02070309020205020404" pitchFamily="49" charset="0"/>
              </a:rPr>
              <a:t>awk '{print $1}' motif_prior_names_2024.tsv | sort | </a:t>
            </a:r>
            <a:r>
              <a:rPr lang="en-US" dirty="0" err="1">
                <a:latin typeface="Courier New" panose="02070309020205020404" pitchFamily="49" charset="0"/>
                <a:cs typeface="Courier New" panose="02070309020205020404" pitchFamily="49" charset="0"/>
              </a:rPr>
              <a:t>uniq</a:t>
            </a:r>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wc</a:t>
            </a:r>
            <a:r>
              <a:rPr lang="en-US" dirty="0">
                <a:latin typeface="Courier New" panose="02070309020205020404" pitchFamily="49" charset="0"/>
                <a:cs typeface="Courier New" panose="02070309020205020404" pitchFamily="49" charset="0"/>
              </a:rPr>
              <a:t> –l</a:t>
            </a:r>
          </a:p>
          <a:p>
            <a:pPr marL="0" indent="0">
              <a:buNone/>
            </a:pPr>
            <a:r>
              <a:rPr lang="en-US" dirty="0">
                <a:latin typeface="Courier New" panose="02070309020205020404" pitchFamily="49" charset="0"/>
                <a:cs typeface="Courier New" panose="02070309020205020404" pitchFamily="49" charset="0"/>
              </a:rPr>
              <a:t>646</a:t>
            </a:r>
          </a:p>
          <a:p>
            <a:pPr marL="0" indent="0">
              <a:buNone/>
            </a:pPr>
            <a:r>
              <a:rPr lang="en-US" dirty="0">
                <a:latin typeface="Courier New" panose="02070309020205020404" pitchFamily="49" charset="0"/>
                <a:cs typeface="Courier New" panose="02070309020205020404" pitchFamily="49" charset="0"/>
              </a:rPr>
              <a:t>awk '{print $2}' motif_prior_names_2024.tsv | sort | </a:t>
            </a:r>
            <a:r>
              <a:rPr lang="en-US" dirty="0" err="1">
                <a:latin typeface="Courier New" panose="02070309020205020404" pitchFamily="49" charset="0"/>
                <a:cs typeface="Courier New" panose="02070309020205020404" pitchFamily="49" charset="0"/>
              </a:rPr>
              <a:t>uniq</a:t>
            </a:r>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wc</a:t>
            </a:r>
            <a:r>
              <a:rPr lang="en-US" dirty="0">
                <a:latin typeface="Courier New" panose="02070309020205020404" pitchFamily="49" charset="0"/>
                <a:cs typeface="Courier New" panose="02070309020205020404" pitchFamily="49" charset="0"/>
              </a:rPr>
              <a:t> –l</a:t>
            </a:r>
          </a:p>
          <a:p>
            <a:pPr marL="0" indent="0">
              <a:buNone/>
            </a:pPr>
            <a:r>
              <a:rPr lang="en-US" dirty="0">
                <a:latin typeface="Courier New" panose="02070309020205020404" pitchFamily="49" charset="0"/>
                <a:cs typeface="Courier New" panose="02070309020205020404" pitchFamily="49" charset="0"/>
              </a:rPr>
              <a:t>61434</a:t>
            </a:r>
          </a:p>
        </p:txBody>
      </p:sp>
      <p:sp>
        <p:nvSpPr>
          <p:cNvPr id="4" name="Slide Number Placeholder 3">
            <a:extLst>
              <a:ext uri="{FF2B5EF4-FFF2-40B4-BE49-F238E27FC236}">
                <a16:creationId xmlns:a16="http://schemas.microsoft.com/office/drawing/2014/main" id="{CEC0F610-8192-6AB9-6796-5E3788F45307}"/>
              </a:ext>
            </a:extLst>
          </p:cNvPr>
          <p:cNvSpPr>
            <a:spLocks noGrp="1"/>
          </p:cNvSpPr>
          <p:nvPr>
            <p:ph type="sldNum" sz="quarter" idx="12"/>
          </p:nvPr>
        </p:nvSpPr>
        <p:spPr/>
        <p:txBody>
          <a:bodyPr/>
          <a:lstStyle/>
          <a:p>
            <a:fld id="{A343B713-7F62-4C63-9A93-314A14C1FD62}" type="slidenum">
              <a:rPr lang="en-US" smtClean="0"/>
              <a:t>36</a:t>
            </a:fld>
            <a:endParaRPr lang="en-US"/>
          </a:p>
        </p:txBody>
      </p:sp>
    </p:spTree>
    <p:extLst>
      <p:ext uri="{BB962C8B-B14F-4D97-AF65-F5344CB8AC3E}">
        <p14:creationId xmlns:p14="http://schemas.microsoft.com/office/powerpoint/2010/main" val="379658056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EC6B73-2BA0-18D3-3E57-65AE54F6E46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9E98565-E5F4-28FA-4653-0DE68C77239D}"/>
              </a:ext>
            </a:extLst>
          </p:cNvPr>
          <p:cNvSpPr>
            <a:spLocks noGrp="1"/>
          </p:cNvSpPr>
          <p:nvPr>
            <p:ph type="title"/>
          </p:nvPr>
        </p:nvSpPr>
        <p:spPr/>
        <p:txBody>
          <a:bodyPr/>
          <a:lstStyle/>
          <a:p>
            <a:r>
              <a:rPr lang="en-US" dirty="0"/>
              <a:t>Answers to worksheet questions</a:t>
            </a:r>
          </a:p>
        </p:txBody>
      </p:sp>
      <p:sp>
        <p:nvSpPr>
          <p:cNvPr id="3" name="Content Placeholder 2">
            <a:extLst>
              <a:ext uri="{FF2B5EF4-FFF2-40B4-BE49-F238E27FC236}">
                <a16:creationId xmlns:a16="http://schemas.microsoft.com/office/drawing/2014/main" id="{7488C39F-F7E1-0929-9554-D428CA921CB7}"/>
              </a:ext>
            </a:extLst>
          </p:cNvPr>
          <p:cNvSpPr>
            <a:spLocks noGrp="1"/>
          </p:cNvSpPr>
          <p:nvPr>
            <p:ph idx="1"/>
          </p:nvPr>
        </p:nvSpPr>
        <p:spPr>
          <a:xfrm>
            <a:off x="581192" y="2180497"/>
            <a:ext cx="11029615" cy="1979380"/>
          </a:xfrm>
        </p:spPr>
        <p:txBody>
          <a:bodyPr>
            <a:normAutofit/>
          </a:bodyPr>
          <a:lstStyle/>
          <a:p>
            <a:pPr marL="0" indent="0">
              <a:buNone/>
            </a:pPr>
            <a:r>
              <a:rPr lang="en-US" dirty="0">
                <a:latin typeface="Arial" panose="020B0604020202020204" pitchFamily="34" charset="0"/>
                <a:cs typeface="Arial" panose="020B0604020202020204" pitchFamily="34" charset="0"/>
              </a:rPr>
              <a:t>3. After running the generate step, a few files are automatically generated. Which of them might you use to determine which genes were being most highly regulated?</a:t>
            </a:r>
          </a:p>
          <a:p>
            <a:pPr marL="0" indent="0">
              <a:buNone/>
            </a:pPr>
            <a:endParaRPr lang="en-US" dirty="0">
              <a:latin typeface="Arial" panose="020B0604020202020204" pitchFamily="34" charset="0"/>
              <a:cs typeface="Arial" panose="020B0604020202020204" pitchFamily="34" charset="0"/>
            </a:endParaRPr>
          </a:p>
          <a:p>
            <a:pPr marL="0" indent="0">
              <a:buNone/>
            </a:pPr>
            <a:r>
              <a:rPr lang="en-US" dirty="0">
                <a:latin typeface="Arial" panose="020B0604020202020204" pitchFamily="34" charset="0"/>
                <a:cs typeface="Arial" panose="020B0604020202020204" pitchFamily="34" charset="0"/>
              </a:rPr>
              <a:t>Answer: the lioness_indegree.csv file </a:t>
            </a:r>
          </a:p>
        </p:txBody>
      </p:sp>
      <p:sp>
        <p:nvSpPr>
          <p:cNvPr id="4" name="Slide Number Placeholder 3">
            <a:extLst>
              <a:ext uri="{FF2B5EF4-FFF2-40B4-BE49-F238E27FC236}">
                <a16:creationId xmlns:a16="http://schemas.microsoft.com/office/drawing/2014/main" id="{8A7CF48E-EBEE-C2B4-1C99-988CE943E2FC}"/>
              </a:ext>
            </a:extLst>
          </p:cNvPr>
          <p:cNvSpPr>
            <a:spLocks noGrp="1"/>
          </p:cNvSpPr>
          <p:nvPr>
            <p:ph type="sldNum" sz="quarter" idx="12"/>
          </p:nvPr>
        </p:nvSpPr>
        <p:spPr/>
        <p:txBody>
          <a:bodyPr/>
          <a:lstStyle/>
          <a:p>
            <a:fld id="{A343B713-7F62-4C63-9A93-314A14C1FD62}" type="slidenum">
              <a:rPr lang="en-US" smtClean="0"/>
              <a:t>37</a:t>
            </a:fld>
            <a:endParaRPr lang="en-US"/>
          </a:p>
        </p:txBody>
      </p:sp>
    </p:spTree>
    <p:extLst>
      <p:ext uri="{BB962C8B-B14F-4D97-AF65-F5344CB8AC3E}">
        <p14:creationId xmlns:p14="http://schemas.microsoft.com/office/powerpoint/2010/main" val="231402456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8755FD-BC9F-2550-C5C5-579CD7B7F15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09FA4F6-474F-07DC-E869-17F81B4DE85E}"/>
              </a:ext>
            </a:extLst>
          </p:cNvPr>
          <p:cNvSpPr>
            <a:spLocks noGrp="1"/>
          </p:cNvSpPr>
          <p:nvPr>
            <p:ph type="title"/>
          </p:nvPr>
        </p:nvSpPr>
        <p:spPr/>
        <p:txBody>
          <a:bodyPr/>
          <a:lstStyle/>
          <a:p>
            <a:r>
              <a:rPr lang="en-US" dirty="0"/>
              <a:t>Answers to worksheet questions</a:t>
            </a:r>
          </a:p>
        </p:txBody>
      </p:sp>
      <p:sp>
        <p:nvSpPr>
          <p:cNvPr id="3" name="Content Placeholder 2">
            <a:extLst>
              <a:ext uri="{FF2B5EF4-FFF2-40B4-BE49-F238E27FC236}">
                <a16:creationId xmlns:a16="http://schemas.microsoft.com/office/drawing/2014/main" id="{D18DDD6F-05D5-F047-0D5D-0E2996840E3E}"/>
              </a:ext>
            </a:extLst>
          </p:cNvPr>
          <p:cNvSpPr>
            <a:spLocks noGrp="1"/>
          </p:cNvSpPr>
          <p:nvPr>
            <p:ph idx="1"/>
          </p:nvPr>
        </p:nvSpPr>
        <p:spPr>
          <a:xfrm>
            <a:off x="581192" y="2180497"/>
            <a:ext cx="11029615" cy="1979380"/>
          </a:xfrm>
        </p:spPr>
        <p:txBody>
          <a:bodyPr>
            <a:normAutofit/>
          </a:bodyPr>
          <a:lstStyle/>
          <a:p>
            <a:pPr marL="0" indent="0">
              <a:buNone/>
            </a:pPr>
            <a:r>
              <a:rPr lang="en-US" dirty="0">
                <a:latin typeface="Arial" panose="020B0604020202020204" pitchFamily="34" charset="0"/>
                <a:cs typeface="Arial" panose="020B0604020202020204" pitchFamily="34" charset="0"/>
              </a:rPr>
              <a:t>4. Following the comparison of the expression of the two Luminal breast cancer groups (the default setup in the </a:t>
            </a:r>
            <a:r>
              <a:rPr lang="en-US" dirty="0" err="1">
                <a:latin typeface="Arial" panose="020B0604020202020204" pitchFamily="34" charset="0"/>
                <a:cs typeface="Arial" panose="020B0604020202020204" pitchFamily="34" charset="0"/>
              </a:rPr>
              <a:t>params.yml</a:t>
            </a:r>
            <a:r>
              <a:rPr lang="en-US" dirty="0">
                <a:latin typeface="Arial" panose="020B0604020202020204" pitchFamily="34" charset="0"/>
                <a:cs typeface="Arial" panose="020B0604020202020204" pitchFamily="34" charset="0"/>
              </a:rPr>
              <a:t> file), take a look at the output .txt file. What are some of the most differentially expressed genes? </a:t>
            </a:r>
          </a:p>
          <a:p>
            <a:pPr marL="0" indent="0">
              <a:buNone/>
            </a:pPr>
            <a:endParaRPr lang="en-US" dirty="0">
              <a:latin typeface="Arial" panose="020B0604020202020204" pitchFamily="34" charset="0"/>
              <a:cs typeface="Arial" panose="020B0604020202020204" pitchFamily="34" charset="0"/>
            </a:endParaRPr>
          </a:p>
          <a:p>
            <a:pPr marL="0" indent="0">
              <a:buNone/>
            </a:pPr>
            <a:r>
              <a:rPr lang="en-US" dirty="0">
                <a:latin typeface="Arial" panose="020B0604020202020204" pitchFamily="34" charset="0"/>
                <a:cs typeface="Arial" panose="020B0604020202020204" pitchFamily="34" charset="0"/>
              </a:rPr>
              <a:t>Answer: FAM83D, IFNGR1, DEPDC1B, POLQ, UBE2T, etc.</a:t>
            </a:r>
          </a:p>
        </p:txBody>
      </p:sp>
      <p:sp>
        <p:nvSpPr>
          <p:cNvPr id="4" name="Slide Number Placeholder 3">
            <a:extLst>
              <a:ext uri="{FF2B5EF4-FFF2-40B4-BE49-F238E27FC236}">
                <a16:creationId xmlns:a16="http://schemas.microsoft.com/office/drawing/2014/main" id="{22A51AFA-1B07-73A9-C5C4-1C2A4A112429}"/>
              </a:ext>
            </a:extLst>
          </p:cNvPr>
          <p:cNvSpPr>
            <a:spLocks noGrp="1"/>
          </p:cNvSpPr>
          <p:nvPr>
            <p:ph type="sldNum" sz="quarter" idx="12"/>
          </p:nvPr>
        </p:nvSpPr>
        <p:spPr/>
        <p:txBody>
          <a:bodyPr/>
          <a:lstStyle/>
          <a:p>
            <a:fld id="{A343B713-7F62-4C63-9A93-314A14C1FD62}" type="slidenum">
              <a:rPr lang="en-US" smtClean="0"/>
              <a:t>38</a:t>
            </a:fld>
            <a:endParaRPr lang="en-US"/>
          </a:p>
        </p:txBody>
      </p:sp>
    </p:spTree>
    <p:extLst>
      <p:ext uri="{BB962C8B-B14F-4D97-AF65-F5344CB8AC3E}">
        <p14:creationId xmlns:p14="http://schemas.microsoft.com/office/powerpoint/2010/main" val="129904833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3397FB-2E7F-5110-7844-52EBB067A7D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E6FABF7-3577-AF3B-009F-771E1ADE6288}"/>
              </a:ext>
            </a:extLst>
          </p:cNvPr>
          <p:cNvSpPr>
            <a:spLocks noGrp="1"/>
          </p:cNvSpPr>
          <p:nvPr>
            <p:ph type="title"/>
          </p:nvPr>
        </p:nvSpPr>
        <p:spPr/>
        <p:txBody>
          <a:bodyPr/>
          <a:lstStyle/>
          <a:p>
            <a:r>
              <a:rPr lang="en-US" dirty="0"/>
              <a:t>Answers to worksheet questions</a:t>
            </a:r>
          </a:p>
        </p:txBody>
      </p:sp>
      <p:sp>
        <p:nvSpPr>
          <p:cNvPr id="3" name="Content Placeholder 2">
            <a:extLst>
              <a:ext uri="{FF2B5EF4-FFF2-40B4-BE49-F238E27FC236}">
                <a16:creationId xmlns:a16="http://schemas.microsoft.com/office/drawing/2014/main" id="{3CA03AFB-B6A1-1FD2-0698-D6DF96E12B12}"/>
              </a:ext>
            </a:extLst>
          </p:cNvPr>
          <p:cNvSpPr>
            <a:spLocks noGrp="1"/>
          </p:cNvSpPr>
          <p:nvPr>
            <p:ph idx="1"/>
          </p:nvPr>
        </p:nvSpPr>
        <p:spPr>
          <a:xfrm>
            <a:off x="581192" y="2180497"/>
            <a:ext cx="11029615" cy="1979380"/>
          </a:xfrm>
        </p:spPr>
        <p:txBody>
          <a:bodyPr>
            <a:normAutofit/>
          </a:bodyPr>
          <a:lstStyle/>
          <a:p>
            <a:pPr marL="0" indent="0">
              <a:buNone/>
            </a:pPr>
            <a:r>
              <a:rPr lang="en-US" dirty="0">
                <a:latin typeface="Arial" panose="020B0604020202020204" pitchFamily="34" charset="0"/>
                <a:cs typeface="Arial" panose="020B0604020202020204" pitchFamily="34" charset="0"/>
              </a:rPr>
              <a:t>5. Do the same comparison as before but for the indegrees this time. </a:t>
            </a:r>
          </a:p>
          <a:p>
            <a:pPr marL="0" indent="0">
              <a:buNone/>
            </a:pPr>
            <a:endParaRPr lang="en-US" dirty="0">
              <a:latin typeface="Arial" panose="020B0604020202020204" pitchFamily="34" charset="0"/>
              <a:cs typeface="Arial" panose="020B0604020202020204" pitchFamily="34" charset="0"/>
            </a:endParaRPr>
          </a:p>
          <a:p>
            <a:pPr marL="0" indent="0">
              <a:buNone/>
            </a:pPr>
            <a:r>
              <a:rPr lang="en-US" dirty="0">
                <a:latin typeface="Arial" panose="020B0604020202020204" pitchFamily="34" charset="0"/>
                <a:cs typeface="Arial" panose="020B0604020202020204" pitchFamily="34" charset="0"/>
              </a:rPr>
              <a:t>Answer: MAVS, CRYBA1, GDI22, ERLIN1, GTPBP4, etc.</a:t>
            </a:r>
          </a:p>
        </p:txBody>
      </p:sp>
      <p:sp>
        <p:nvSpPr>
          <p:cNvPr id="4" name="Slide Number Placeholder 3">
            <a:extLst>
              <a:ext uri="{FF2B5EF4-FFF2-40B4-BE49-F238E27FC236}">
                <a16:creationId xmlns:a16="http://schemas.microsoft.com/office/drawing/2014/main" id="{55CC15DA-5EDE-DD8D-1A2A-429E14AEB9D4}"/>
              </a:ext>
            </a:extLst>
          </p:cNvPr>
          <p:cNvSpPr>
            <a:spLocks noGrp="1"/>
          </p:cNvSpPr>
          <p:nvPr>
            <p:ph type="sldNum" sz="quarter" idx="12"/>
          </p:nvPr>
        </p:nvSpPr>
        <p:spPr/>
        <p:txBody>
          <a:bodyPr/>
          <a:lstStyle/>
          <a:p>
            <a:fld id="{A343B713-7F62-4C63-9A93-314A14C1FD62}" type="slidenum">
              <a:rPr lang="en-US" smtClean="0"/>
              <a:t>39</a:t>
            </a:fld>
            <a:endParaRPr lang="en-US"/>
          </a:p>
        </p:txBody>
      </p:sp>
    </p:spTree>
    <p:extLst>
      <p:ext uri="{BB962C8B-B14F-4D97-AF65-F5344CB8AC3E}">
        <p14:creationId xmlns:p14="http://schemas.microsoft.com/office/powerpoint/2010/main" val="42411381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FDCDBB-2859-DDA1-8CB9-71685EFFEEDC}"/>
              </a:ext>
            </a:extLst>
          </p:cNvPr>
          <p:cNvSpPr>
            <a:spLocks noGrp="1"/>
          </p:cNvSpPr>
          <p:nvPr>
            <p:ph type="title"/>
          </p:nvPr>
        </p:nvSpPr>
        <p:spPr/>
        <p:txBody>
          <a:bodyPr/>
          <a:lstStyle/>
          <a:p>
            <a:r>
              <a:rPr lang="en-US" dirty="0"/>
              <a:t>Quick disclaimer</a:t>
            </a:r>
          </a:p>
        </p:txBody>
      </p:sp>
      <p:sp>
        <p:nvSpPr>
          <p:cNvPr id="3" name="Content Placeholder 2">
            <a:extLst>
              <a:ext uri="{FF2B5EF4-FFF2-40B4-BE49-F238E27FC236}">
                <a16:creationId xmlns:a16="http://schemas.microsoft.com/office/drawing/2014/main" id="{3F49A8E1-CBAE-48D6-E8E8-E9C568CFE8CD}"/>
              </a:ext>
            </a:extLst>
          </p:cNvPr>
          <p:cNvSpPr>
            <a:spLocks noGrp="1"/>
          </p:cNvSpPr>
          <p:nvPr>
            <p:ph idx="1"/>
          </p:nvPr>
        </p:nvSpPr>
        <p:spPr/>
        <p:txBody>
          <a:bodyPr>
            <a:normAutofit lnSpcReduction="10000"/>
          </a:bodyPr>
          <a:lstStyle/>
          <a:p>
            <a:pPr marL="0" indent="0" algn="ctr">
              <a:buNone/>
            </a:pPr>
            <a:r>
              <a:rPr lang="en-US" sz="2400" dirty="0">
                <a:latin typeface="Arial" panose="020B0604020202020204" pitchFamily="34" charset="0"/>
                <a:cs typeface="Arial" panose="020B0604020202020204" pitchFamily="34" charset="0"/>
              </a:rPr>
              <a:t>This lecture is designed to introduce you to the PANDA and LIONESS algorithms and how to create networks from them using the </a:t>
            </a:r>
            <a:r>
              <a:rPr lang="en-US" sz="2400" dirty="0" err="1">
                <a:latin typeface="Arial" panose="020B0604020202020204" pitchFamily="34" charset="0"/>
                <a:cs typeface="Arial" panose="020B0604020202020204" pitchFamily="34" charset="0"/>
              </a:rPr>
              <a:t>SiSaNA</a:t>
            </a:r>
            <a:r>
              <a:rPr lang="en-US" sz="2400" dirty="0">
                <a:latin typeface="Arial" panose="020B0604020202020204" pitchFamily="34" charset="0"/>
                <a:cs typeface="Arial" panose="020B0604020202020204" pitchFamily="34" charset="0"/>
              </a:rPr>
              <a:t> pipeline.</a:t>
            </a:r>
          </a:p>
          <a:p>
            <a:pPr marL="0" indent="0" algn="ctr">
              <a:buNone/>
            </a:pPr>
            <a:endParaRPr lang="en-US" sz="2400" dirty="0">
              <a:latin typeface="Arial" panose="020B0604020202020204" pitchFamily="34" charset="0"/>
              <a:cs typeface="Arial" panose="020B0604020202020204" pitchFamily="34" charset="0"/>
            </a:endParaRPr>
          </a:p>
          <a:p>
            <a:pPr marL="0" indent="0" algn="ctr">
              <a:buNone/>
            </a:pPr>
            <a:r>
              <a:rPr lang="en-US" sz="2400" dirty="0">
                <a:latin typeface="Arial" panose="020B0604020202020204" pitchFamily="34" charset="0"/>
                <a:cs typeface="Arial" panose="020B0604020202020204" pitchFamily="34" charset="0"/>
              </a:rPr>
              <a:t>This software is still in beta testing and you all will be my beta testers, so apologies if there are any issues!</a:t>
            </a:r>
          </a:p>
          <a:p>
            <a:pPr marL="0" indent="0" algn="ctr">
              <a:buNone/>
            </a:pPr>
            <a:endParaRPr lang="en-US" sz="2400" dirty="0">
              <a:latin typeface="Arial" panose="020B0604020202020204" pitchFamily="34" charset="0"/>
              <a:cs typeface="Arial" panose="020B0604020202020204" pitchFamily="34" charset="0"/>
            </a:endParaRPr>
          </a:p>
          <a:p>
            <a:pPr marL="0" indent="0" algn="ctr">
              <a:buNone/>
            </a:pPr>
            <a:r>
              <a:rPr lang="en-US" sz="2400" dirty="0">
                <a:latin typeface="Arial" panose="020B0604020202020204" pitchFamily="34" charset="0"/>
                <a:cs typeface="Arial" panose="020B0604020202020204" pitchFamily="34" charset="0"/>
              </a:rPr>
              <a:t>We will be using a very small number of samples in this workshop to ensure we have time to finish it. But one would need many more samples for an actual experiment!</a:t>
            </a:r>
          </a:p>
        </p:txBody>
      </p:sp>
      <p:sp>
        <p:nvSpPr>
          <p:cNvPr id="4" name="Slide Number Placeholder 3">
            <a:extLst>
              <a:ext uri="{FF2B5EF4-FFF2-40B4-BE49-F238E27FC236}">
                <a16:creationId xmlns:a16="http://schemas.microsoft.com/office/drawing/2014/main" id="{2FE71FC8-9ED2-68FA-7F25-664088CFF7C3}"/>
              </a:ext>
            </a:extLst>
          </p:cNvPr>
          <p:cNvSpPr>
            <a:spLocks noGrp="1"/>
          </p:cNvSpPr>
          <p:nvPr>
            <p:ph type="sldNum" sz="quarter" idx="12"/>
          </p:nvPr>
        </p:nvSpPr>
        <p:spPr/>
        <p:txBody>
          <a:bodyPr/>
          <a:lstStyle/>
          <a:p>
            <a:fld id="{16219510-905B-4A35-A2D5-94EBEB0EEAEE}" type="slidenum">
              <a:rPr lang="en-US" smtClean="0"/>
              <a:t>4</a:t>
            </a:fld>
            <a:endParaRPr lang="en-US"/>
          </a:p>
        </p:txBody>
      </p:sp>
    </p:spTree>
    <p:extLst>
      <p:ext uri="{BB962C8B-B14F-4D97-AF65-F5344CB8AC3E}">
        <p14:creationId xmlns:p14="http://schemas.microsoft.com/office/powerpoint/2010/main" val="75239931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FACF29-ACA9-BFF6-0D52-9B75F0CB7F7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42A0D62-9A1D-017E-3923-DD764AC145B3}"/>
              </a:ext>
            </a:extLst>
          </p:cNvPr>
          <p:cNvSpPr>
            <a:spLocks noGrp="1"/>
          </p:cNvSpPr>
          <p:nvPr>
            <p:ph type="title"/>
          </p:nvPr>
        </p:nvSpPr>
        <p:spPr/>
        <p:txBody>
          <a:bodyPr/>
          <a:lstStyle/>
          <a:p>
            <a:r>
              <a:rPr lang="en-US" dirty="0"/>
              <a:t>Answers to worksheet questions</a:t>
            </a:r>
          </a:p>
        </p:txBody>
      </p:sp>
      <p:sp>
        <p:nvSpPr>
          <p:cNvPr id="3" name="Content Placeholder 2">
            <a:extLst>
              <a:ext uri="{FF2B5EF4-FFF2-40B4-BE49-F238E27FC236}">
                <a16:creationId xmlns:a16="http://schemas.microsoft.com/office/drawing/2014/main" id="{8B847CAB-B092-6619-0AF5-6BCF53D4B127}"/>
              </a:ext>
            </a:extLst>
          </p:cNvPr>
          <p:cNvSpPr>
            <a:spLocks noGrp="1"/>
          </p:cNvSpPr>
          <p:nvPr>
            <p:ph idx="1"/>
          </p:nvPr>
        </p:nvSpPr>
        <p:spPr>
          <a:xfrm>
            <a:off x="581193" y="2180496"/>
            <a:ext cx="4978360" cy="3808179"/>
          </a:xfrm>
        </p:spPr>
        <p:txBody>
          <a:bodyPr>
            <a:normAutofit fontScale="85000" lnSpcReduction="10000"/>
          </a:bodyPr>
          <a:lstStyle/>
          <a:p>
            <a:pPr marL="0" indent="0">
              <a:buNone/>
            </a:pPr>
            <a:r>
              <a:rPr lang="en-US" dirty="0">
                <a:latin typeface="Arial" panose="020B0604020202020204" pitchFamily="34" charset="0"/>
                <a:cs typeface="Arial" panose="020B0604020202020204" pitchFamily="34" charset="0"/>
              </a:rPr>
              <a:t>6. Take a look at the output of the </a:t>
            </a:r>
            <a:r>
              <a:rPr lang="en-US" dirty="0" err="1">
                <a:latin typeface="Courier New" panose="02070309020205020404" pitchFamily="49" charset="0"/>
                <a:cs typeface="Courier New" panose="02070309020205020404" pitchFamily="49" charset="0"/>
              </a:rPr>
              <a:t>sisana</a:t>
            </a:r>
            <a:r>
              <a:rPr lang="en-US" dirty="0">
                <a:latin typeface="Courier New" panose="02070309020205020404" pitchFamily="49" charset="0"/>
                <a:cs typeface="Courier New" panose="02070309020205020404" pitchFamily="49" charset="0"/>
              </a:rPr>
              <a:t> visualize survival</a:t>
            </a:r>
            <a:r>
              <a:rPr lang="en-US" dirty="0">
                <a:latin typeface="Arial" panose="020B0604020202020204" pitchFamily="34" charset="0"/>
                <a:cs typeface="Arial" panose="020B0604020202020204" pitchFamily="34" charset="0"/>
              </a:rPr>
              <a:t> command. Do you know how to interpret this image? Additionally, there is a p-value listed there. Do you think we can conclude based on this p-value that there is a significant difference in the survival of Luminal A vs Luminal B patients?</a:t>
            </a:r>
          </a:p>
          <a:p>
            <a:pPr marL="0" indent="0">
              <a:buNone/>
            </a:pPr>
            <a:endParaRPr lang="en-US" dirty="0">
              <a:latin typeface="Arial" panose="020B0604020202020204" pitchFamily="34" charset="0"/>
              <a:cs typeface="Arial" panose="020B0604020202020204" pitchFamily="34" charset="0"/>
            </a:endParaRPr>
          </a:p>
          <a:p>
            <a:pPr marL="0" indent="0">
              <a:buNone/>
            </a:pPr>
            <a:r>
              <a:rPr lang="en-US" dirty="0">
                <a:latin typeface="Arial" panose="020B0604020202020204" pitchFamily="34" charset="0"/>
                <a:cs typeface="Arial" panose="020B0604020202020204" pitchFamily="34" charset="0"/>
              </a:rPr>
              <a:t>Answer: It is a Kaplan-Meier curve. Points where the bars drop indicate patients have passed away due to disease (or possibly that no follow-up was made with their doctor at that time). The p-value in this case is misleading because we have so few patients in this analysis. Additionally, we have to consider that differences may just be there due to patients not going back to their doctors, not because they passed away at that time due to the disease.</a:t>
            </a:r>
          </a:p>
        </p:txBody>
      </p:sp>
      <p:pic>
        <p:nvPicPr>
          <p:cNvPr id="5" name="Picture 4" descr="A graph of a diagram&#10;&#10;Description automatically generated with medium confidence">
            <a:extLst>
              <a:ext uri="{FF2B5EF4-FFF2-40B4-BE49-F238E27FC236}">
                <a16:creationId xmlns:a16="http://schemas.microsoft.com/office/drawing/2014/main" id="{42A65658-FCCE-0E47-19A7-52DC864B34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93581" y="1766715"/>
            <a:ext cx="5852172" cy="4389129"/>
          </a:xfrm>
          <a:prstGeom prst="rect">
            <a:avLst/>
          </a:prstGeom>
        </p:spPr>
      </p:pic>
      <p:sp>
        <p:nvSpPr>
          <p:cNvPr id="4" name="Slide Number Placeholder 3">
            <a:extLst>
              <a:ext uri="{FF2B5EF4-FFF2-40B4-BE49-F238E27FC236}">
                <a16:creationId xmlns:a16="http://schemas.microsoft.com/office/drawing/2014/main" id="{5910369B-6F08-0BEC-E61A-BD4EB95AA6E0}"/>
              </a:ext>
            </a:extLst>
          </p:cNvPr>
          <p:cNvSpPr>
            <a:spLocks noGrp="1"/>
          </p:cNvSpPr>
          <p:nvPr>
            <p:ph type="sldNum" sz="quarter" idx="12"/>
          </p:nvPr>
        </p:nvSpPr>
        <p:spPr/>
        <p:txBody>
          <a:bodyPr/>
          <a:lstStyle/>
          <a:p>
            <a:fld id="{A343B713-7F62-4C63-9A93-314A14C1FD62}" type="slidenum">
              <a:rPr lang="en-US" smtClean="0"/>
              <a:t>40</a:t>
            </a:fld>
            <a:endParaRPr lang="en-US"/>
          </a:p>
        </p:txBody>
      </p:sp>
    </p:spTree>
    <p:extLst>
      <p:ext uri="{BB962C8B-B14F-4D97-AF65-F5344CB8AC3E}">
        <p14:creationId xmlns:p14="http://schemas.microsoft.com/office/powerpoint/2010/main" val="205410971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DAA051-74A2-BF79-21E2-5E849CB3137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E011FC-F799-744D-055D-01A28C75CDD4}"/>
              </a:ext>
            </a:extLst>
          </p:cNvPr>
          <p:cNvSpPr>
            <a:spLocks noGrp="1"/>
          </p:cNvSpPr>
          <p:nvPr>
            <p:ph type="title"/>
          </p:nvPr>
        </p:nvSpPr>
        <p:spPr/>
        <p:txBody>
          <a:bodyPr/>
          <a:lstStyle/>
          <a:p>
            <a:r>
              <a:rPr lang="en-US" dirty="0"/>
              <a:t>Answers to worksheet questions</a:t>
            </a:r>
          </a:p>
        </p:txBody>
      </p:sp>
      <p:sp>
        <p:nvSpPr>
          <p:cNvPr id="3" name="Content Placeholder 2">
            <a:extLst>
              <a:ext uri="{FF2B5EF4-FFF2-40B4-BE49-F238E27FC236}">
                <a16:creationId xmlns:a16="http://schemas.microsoft.com/office/drawing/2014/main" id="{CAF90015-7D1A-BFEF-975F-4202507D4C06}"/>
              </a:ext>
            </a:extLst>
          </p:cNvPr>
          <p:cNvSpPr>
            <a:spLocks noGrp="1"/>
          </p:cNvSpPr>
          <p:nvPr>
            <p:ph idx="1"/>
          </p:nvPr>
        </p:nvSpPr>
        <p:spPr>
          <a:xfrm>
            <a:off x="581192" y="2180497"/>
            <a:ext cx="11029615" cy="3975347"/>
          </a:xfrm>
        </p:spPr>
        <p:txBody>
          <a:bodyPr>
            <a:normAutofit fontScale="92500" lnSpcReduction="20000"/>
          </a:bodyPr>
          <a:lstStyle/>
          <a:p>
            <a:pPr marL="0" indent="0">
              <a:buNone/>
            </a:pPr>
            <a:r>
              <a:rPr lang="en-US" dirty="0">
                <a:latin typeface="Arial" panose="020B0604020202020204" pitchFamily="34" charset="0"/>
                <a:cs typeface="Arial" panose="020B0604020202020204" pitchFamily="34" charset="0"/>
              </a:rPr>
              <a:t>7. Following running the </a:t>
            </a:r>
            <a:r>
              <a:rPr lang="en-US" dirty="0" err="1">
                <a:latin typeface="Courier New" panose="02070309020205020404" pitchFamily="49" charset="0"/>
                <a:cs typeface="Courier New" panose="02070309020205020404" pitchFamily="49" charset="0"/>
              </a:rPr>
              <a:t>sisana</a:t>
            </a:r>
            <a:r>
              <a:rPr lang="en-US" dirty="0">
                <a:latin typeface="Courier New" panose="02070309020205020404" pitchFamily="49" charset="0"/>
                <a:cs typeface="Courier New" panose="02070309020205020404" pitchFamily="49" charset="0"/>
              </a:rPr>
              <a:t> compare </a:t>
            </a:r>
            <a:r>
              <a:rPr lang="en-US" dirty="0" err="1">
                <a:latin typeface="Courier New" panose="02070309020205020404" pitchFamily="49" charset="0"/>
                <a:cs typeface="Courier New" panose="02070309020205020404" pitchFamily="49" charset="0"/>
              </a:rPr>
              <a:t>gsea</a:t>
            </a:r>
            <a:r>
              <a:rPr lang="en-US" dirty="0">
                <a:latin typeface="Arial" panose="020B0604020202020204" pitchFamily="34" charset="0"/>
                <a:cs typeface="Arial" panose="020B0604020202020204" pitchFamily="34" charset="0"/>
              </a:rPr>
              <a:t> step, what are the three top pathways? Run this step again, but with the Hallmark gene set instead of the </a:t>
            </a:r>
            <a:r>
              <a:rPr lang="en-US" dirty="0" err="1">
                <a:latin typeface="Arial" panose="020B0604020202020204" pitchFamily="34" charset="0"/>
                <a:cs typeface="Arial" panose="020B0604020202020204" pitchFamily="34" charset="0"/>
              </a:rPr>
              <a:t>Reactome</a:t>
            </a:r>
            <a:r>
              <a:rPr lang="en-US" dirty="0">
                <a:latin typeface="Arial" panose="020B0604020202020204" pitchFamily="34" charset="0"/>
                <a:cs typeface="Arial" panose="020B0604020202020204" pitchFamily="34" charset="0"/>
              </a:rPr>
              <a:t> one.</a:t>
            </a:r>
          </a:p>
          <a:p>
            <a:pPr marL="0" indent="0">
              <a:buNone/>
            </a:pPr>
            <a:endParaRPr lang="en-US" dirty="0">
              <a:latin typeface="Arial" panose="020B0604020202020204" pitchFamily="34" charset="0"/>
              <a:cs typeface="Arial" panose="020B0604020202020204" pitchFamily="34" charset="0"/>
            </a:endParaRPr>
          </a:p>
          <a:p>
            <a:pPr marL="0" indent="0">
              <a:buNone/>
            </a:pPr>
            <a:r>
              <a:rPr lang="en-US" dirty="0">
                <a:latin typeface="Arial" panose="020B0604020202020204" pitchFamily="34" charset="0"/>
                <a:cs typeface="Arial" panose="020B0604020202020204" pitchFamily="34" charset="0"/>
              </a:rPr>
              <a:t>Answer: The three top pathways for </a:t>
            </a:r>
            <a:r>
              <a:rPr lang="en-US" dirty="0" err="1">
                <a:latin typeface="Arial" panose="020B0604020202020204" pitchFamily="34" charset="0"/>
                <a:cs typeface="Arial" panose="020B0604020202020204" pitchFamily="34" charset="0"/>
              </a:rPr>
              <a:t>Reactome</a:t>
            </a:r>
            <a:r>
              <a:rPr lang="en-US" dirty="0">
                <a:latin typeface="Arial" panose="020B0604020202020204" pitchFamily="34" charset="0"/>
                <a:cs typeface="Arial" panose="020B0604020202020204" pitchFamily="34" charset="0"/>
              </a:rPr>
              <a:t> are:</a:t>
            </a:r>
          </a:p>
          <a:p>
            <a:pPr marL="0" indent="0">
              <a:buNone/>
            </a:pPr>
            <a:r>
              <a:rPr lang="en-US" dirty="0">
                <a:latin typeface="Arial" panose="020B0604020202020204" pitchFamily="34" charset="0"/>
                <a:cs typeface="Arial" panose="020B0604020202020204" pitchFamily="34" charset="0"/>
              </a:rPr>
              <a:t> - Epigenetic regulation of gene expression</a:t>
            </a:r>
          </a:p>
          <a:p>
            <a:pPr marL="0" indent="0">
              <a:buNone/>
            </a:pPr>
            <a:r>
              <a:rPr lang="en-US" dirty="0">
                <a:latin typeface="Arial" panose="020B0604020202020204" pitchFamily="34" charset="0"/>
                <a:cs typeface="Arial" panose="020B0604020202020204" pitchFamily="34" charset="0"/>
              </a:rPr>
              <a:t> - Negative epigenetic regulation of rRNA expression</a:t>
            </a:r>
          </a:p>
          <a:p>
            <a:pPr marL="0" indent="0">
              <a:buNone/>
            </a:pPr>
            <a:r>
              <a:rPr lang="en-US" dirty="0">
                <a:latin typeface="Arial" panose="020B0604020202020204" pitchFamily="34" charset="0"/>
                <a:cs typeface="Arial" panose="020B0604020202020204" pitchFamily="34" charset="0"/>
              </a:rPr>
              <a:t> - Processing of capped intron containing pre-mRNA</a:t>
            </a:r>
          </a:p>
          <a:p>
            <a:pPr marL="0" indent="0">
              <a:buNone/>
            </a:pPr>
            <a:endParaRPr lang="en-US" dirty="0">
              <a:latin typeface="Arial" panose="020B0604020202020204" pitchFamily="34" charset="0"/>
              <a:cs typeface="Arial" panose="020B0604020202020204" pitchFamily="34" charset="0"/>
            </a:endParaRPr>
          </a:p>
          <a:p>
            <a:pPr marL="0" indent="0">
              <a:buNone/>
            </a:pPr>
            <a:r>
              <a:rPr lang="en-US" dirty="0">
                <a:latin typeface="Arial" panose="020B0604020202020204" pitchFamily="34" charset="0"/>
                <a:cs typeface="Arial" panose="020B0604020202020204" pitchFamily="34" charset="0"/>
              </a:rPr>
              <a:t>And the top ones for Hallmark are:</a:t>
            </a:r>
          </a:p>
          <a:p>
            <a:pPr marL="0" indent="0">
              <a:buNone/>
            </a:pPr>
            <a:r>
              <a:rPr lang="en-US" dirty="0">
                <a:latin typeface="Arial" panose="020B0604020202020204" pitchFamily="34" charset="0"/>
                <a:cs typeface="Arial" panose="020B0604020202020204" pitchFamily="34" charset="0"/>
              </a:rPr>
              <a:t> - E2F targets</a:t>
            </a:r>
          </a:p>
          <a:p>
            <a:pPr marL="0" indent="0">
              <a:buNone/>
            </a:pPr>
            <a:r>
              <a:rPr lang="en-US" dirty="0">
                <a:latin typeface="Arial" panose="020B0604020202020204" pitchFamily="34" charset="0"/>
                <a:cs typeface="Arial" panose="020B0604020202020204" pitchFamily="34" charset="0"/>
              </a:rPr>
              <a:t> - </a:t>
            </a:r>
            <a:r>
              <a:rPr lang="en-US" dirty="0" err="1">
                <a:latin typeface="Arial" panose="020B0604020202020204" pitchFamily="34" charset="0"/>
                <a:cs typeface="Arial" panose="020B0604020202020204" pitchFamily="34" charset="0"/>
              </a:rPr>
              <a:t>Myc</a:t>
            </a:r>
            <a:r>
              <a:rPr lang="en-US" dirty="0">
                <a:latin typeface="Arial" panose="020B0604020202020204" pitchFamily="34" charset="0"/>
                <a:cs typeface="Arial" panose="020B0604020202020204" pitchFamily="34" charset="0"/>
              </a:rPr>
              <a:t> targets V2</a:t>
            </a:r>
          </a:p>
          <a:p>
            <a:pPr marL="0" indent="0">
              <a:buNone/>
            </a:pPr>
            <a:r>
              <a:rPr lang="en-US" dirty="0">
                <a:latin typeface="Arial" panose="020B0604020202020204" pitchFamily="34" charset="0"/>
                <a:cs typeface="Arial" panose="020B0604020202020204" pitchFamily="34" charset="0"/>
              </a:rPr>
              <a:t> - Pancreas beta cells</a:t>
            </a:r>
          </a:p>
        </p:txBody>
      </p:sp>
      <p:pic>
        <p:nvPicPr>
          <p:cNvPr id="5" name="Picture 4">
            <a:extLst>
              <a:ext uri="{FF2B5EF4-FFF2-40B4-BE49-F238E27FC236}">
                <a16:creationId xmlns:a16="http://schemas.microsoft.com/office/drawing/2014/main" id="{FD39A1F8-3D89-A78C-202C-B382B8967F27}"/>
              </a:ext>
            </a:extLst>
          </p:cNvPr>
          <p:cNvPicPr>
            <a:picLocks noChangeAspect="1"/>
          </p:cNvPicPr>
          <p:nvPr/>
        </p:nvPicPr>
        <p:blipFill>
          <a:blip r:embed="rId2"/>
          <a:stretch>
            <a:fillRect/>
          </a:stretch>
        </p:blipFill>
        <p:spPr>
          <a:xfrm>
            <a:off x="5890586" y="2697133"/>
            <a:ext cx="5931263" cy="2942074"/>
          </a:xfrm>
          <a:prstGeom prst="rect">
            <a:avLst/>
          </a:prstGeom>
        </p:spPr>
      </p:pic>
      <p:sp>
        <p:nvSpPr>
          <p:cNvPr id="4" name="Slide Number Placeholder 3">
            <a:extLst>
              <a:ext uri="{FF2B5EF4-FFF2-40B4-BE49-F238E27FC236}">
                <a16:creationId xmlns:a16="http://schemas.microsoft.com/office/drawing/2014/main" id="{80272A13-922B-6F02-7F17-E8F05D0AC23B}"/>
              </a:ext>
            </a:extLst>
          </p:cNvPr>
          <p:cNvSpPr>
            <a:spLocks noGrp="1"/>
          </p:cNvSpPr>
          <p:nvPr>
            <p:ph type="sldNum" sz="quarter" idx="12"/>
          </p:nvPr>
        </p:nvSpPr>
        <p:spPr/>
        <p:txBody>
          <a:bodyPr/>
          <a:lstStyle/>
          <a:p>
            <a:fld id="{A343B713-7F62-4C63-9A93-314A14C1FD62}" type="slidenum">
              <a:rPr lang="en-US" smtClean="0"/>
              <a:t>41</a:t>
            </a:fld>
            <a:endParaRPr lang="en-US"/>
          </a:p>
        </p:txBody>
      </p:sp>
    </p:spTree>
    <p:extLst>
      <p:ext uri="{BB962C8B-B14F-4D97-AF65-F5344CB8AC3E}">
        <p14:creationId xmlns:p14="http://schemas.microsoft.com/office/powerpoint/2010/main" val="63203192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331876-BF0C-F034-6F84-939B25110B7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0DD7F7F-46AD-1AA4-7056-2DD6D0B624C2}"/>
              </a:ext>
            </a:extLst>
          </p:cNvPr>
          <p:cNvSpPr>
            <a:spLocks noGrp="1"/>
          </p:cNvSpPr>
          <p:nvPr>
            <p:ph type="title"/>
          </p:nvPr>
        </p:nvSpPr>
        <p:spPr/>
        <p:txBody>
          <a:bodyPr/>
          <a:lstStyle/>
          <a:p>
            <a:r>
              <a:rPr lang="en-US" dirty="0"/>
              <a:t>Answers to worksheet questions</a:t>
            </a:r>
          </a:p>
        </p:txBody>
      </p:sp>
      <p:sp>
        <p:nvSpPr>
          <p:cNvPr id="3" name="Content Placeholder 2">
            <a:extLst>
              <a:ext uri="{FF2B5EF4-FFF2-40B4-BE49-F238E27FC236}">
                <a16:creationId xmlns:a16="http://schemas.microsoft.com/office/drawing/2014/main" id="{E78CDDC5-156F-1704-85FE-08C9023CA065}"/>
              </a:ext>
            </a:extLst>
          </p:cNvPr>
          <p:cNvSpPr>
            <a:spLocks noGrp="1"/>
          </p:cNvSpPr>
          <p:nvPr>
            <p:ph idx="1"/>
          </p:nvPr>
        </p:nvSpPr>
        <p:spPr>
          <a:xfrm>
            <a:off x="581192" y="2180498"/>
            <a:ext cx="4029445" cy="3138478"/>
          </a:xfrm>
        </p:spPr>
        <p:txBody>
          <a:bodyPr>
            <a:normAutofit fontScale="92500"/>
          </a:bodyPr>
          <a:lstStyle/>
          <a:p>
            <a:pPr marL="0" indent="0">
              <a:buNone/>
            </a:pPr>
            <a:r>
              <a:rPr lang="en-US" dirty="0">
                <a:latin typeface="Arial" panose="020B0604020202020204" pitchFamily="34" charset="0"/>
                <a:cs typeface="Arial" panose="020B0604020202020204" pitchFamily="34" charset="0"/>
              </a:rPr>
              <a:t>8. Now let's look at the output of the </a:t>
            </a:r>
            <a:r>
              <a:rPr lang="en-US" dirty="0" err="1">
                <a:latin typeface="Courier New" panose="02070309020205020404" pitchFamily="49" charset="0"/>
                <a:cs typeface="Courier New" panose="02070309020205020404" pitchFamily="49" charset="0"/>
              </a:rPr>
              <a:t>sisana</a:t>
            </a:r>
            <a:r>
              <a:rPr lang="en-US" dirty="0">
                <a:latin typeface="Courier New" panose="02070309020205020404" pitchFamily="49" charset="0"/>
                <a:cs typeface="Courier New" panose="02070309020205020404" pitchFamily="49" charset="0"/>
              </a:rPr>
              <a:t> visualize volcano</a:t>
            </a:r>
            <a:r>
              <a:rPr lang="en-US" dirty="0">
                <a:latin typeface="Arial" panose="020B0604020202020204" pitchFamily="34" charset="0"/>
                <a:cs typeface="Arial" panose="020B0604020202020204" pitchFamily="34" charset="0"/>
              </a:rPr>
              <a:t> command. What do the dots on the left and right side of the plot represent? Do you recognize any of these genes?</a:t>
            </a:r>
          </a:p>
          <a:p>
            <a:pPr marL="0" indent="0">
              <a:buNone/>
            </a:pPr>
            <a:endParaRPr lang="en-US" dirty="0">
              <a:latin typeface="Arial" panose="020B0604020202020204" pitchFamily="34" charset="0"/>
              <a:cs typeface="Arial" panose="020B0604020202020204" pitchFamily="34" charset="0"/>
            </a:endParaRPr>
          </a:p>
          <a:p>
            <a:pPr marL="0" indent="0">
              <a:buNone/>
            </a:pPr>
            <a:r>
              <a:rPr lang="en-US" dirty="0">
                <a:latin typeface="Arial" panose="020B0604020202020204" pitchFamily="34" charset="0"/>
                <a:cs typeface="Arial" panose="020B0604020202020204" pitchFamily="34" charset="0"/>
              </a:rPr>
              <a:t>Answer: Dots on the left side are those that are higher in </a:t>
            </a:r>
            <a:r>
              <a:rPr lang="en-US" dirty="0" err="1">
                <a:latin typeface="Arial" panose="020B0604020202020204" pitchFamily="34" charset="0"/>
                <a:cs typeface="Arial" panose="020B0604020202020204" pitchFamily="34" charset="0"/>
              </a:rPr>
              <a:t>LumB</a:t>
            </a:r>
            <a:r>
              <a:rPr lang="en-US" dirty="0">
                <a:latin typeface="Arial" panose="020B0604020202020204" pitchFamily="34" charset="0"/>
                <a:cs typeface="Arial" panose="020B0604020202020204" pitchFamily="34" charset="0"/>
              </a:rPr>
              <a:t> and those on the right are higher in </a:t>
            </a:r>
            <a:r>
              <a:rPr lang="en-US" dirty="0" err="1">
                <a:latin typeface="Arial" panose="020B0604020202020204" pitchFamily="34" charset="0"/>
                <a:cs typeface="Arial" panose="020B0604020202020204" pitchFamily="34" charset="0"/>
              </a:rPr>
              <a:t>LumA</a:t>
            </a:r>
            <a:r>
              <a:rPr lang="en-US" dirty="0">
                <a:latin typeface="Arial" panose="020B0604020202020204" pitchFamily="34" charset="0"/>
                <a:cs typeface="Arial" panose="020B0604020202020204" pitchFamily="34" charset="0"/>
              </a:rPr>
              <a:t>. I will add a legend to this figure in the future :)</a:t>
            </a:r>
          </a:p>
        </p:txBody>
      </p:sp>
      <p:pic>
        <p:nvPicPr>
          <p:cNvPr id="5" name="Picture 4" descr="A close up of a graph&#10;&#10;Description automatically generated">
            <a:extLst>
              <a:ext uri="{FF2B5EF4-FFF2-40B4-BE49-F238E27FC236}">
                <a16:creationId xmlns:a16="http://schemas.microsoft.com/office/drawing/2014/main" id="{ED80D37D-F005-CB90-CE72-5697030688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18760" y="1970181"/>
            <a:ext cx="4800605" cy="4800605"/>
          </a:xfrm>
          <a:prstGeom prst="rect">
            <a:avLst/>
          </a:prstGeom>
        </p:spPr>
      </p:pic>
      <p:sp>
        <p:nvSpPr>
          <p:cNvPr id="4" name="Slide Number Placeholder 3">
            <a:extLst>
              <a:ext uri="{FF2B5EF4-FFF2-40B4-BE49-F238E27FC236}">
                <a16:creationId xmlns:a16="http://schemas.microsoft.com/office/drawing/2014/main" id="{8ABE1A6D-0A71-A405-C248-8BF3B39D95F4}"/>
              </a:ext>
            </a:extLst>
          </p:cNvPr>
          <p:cNvSpPr>
            <a:spLocks noGrp="1"/>
          </p:cNvSpPr>
          <p:nvPr>
            <p:ph type="sldNum" sz="quarter" idx="12"/>
          </p:nvPr>
        </p:nvSpPr>
        <p:spPr/>
        <p:txBody>
          <a:bodyPr/>
          <a:lstStyle/>
          <a:p>
            <a:fld id="{A343B713-7F62-4C63-9A93-314A14C1FD62}" type="slidenum">
              <a:rPr lang="en-US" smtClean="0"/>
              <a:t>42</a:t>
            </a:fld>
            <a:endParaRPr lang="en-US"/>
          </a:p>
        </p:txBody>
      </p:sp>
    </p:spTree>
    <p:extLst>
      <p:ext uri="{BB962C8B-B14F-4D97-AF65-F5344CB8AC3E}">
        <p14:creationId xmlns:p14="http://schemas.microsoft.com/office/powerpoint/2010/main" val="65425134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07DF09-A311-EE88-A293-523F87EF1D0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7486BCC-04D2-26B6-C968-E404780DB246}"/>
              </a:ext>
            </a:extLst>
          </p:cNvPr>
          <p:cNvSpPr>
            <a:spLocks noGrp="1"/>
          </p:cNvSpPr>
          <p:nvPr>
            <p:ph type="title"/>
          </p:nvPr>
        </p:nvSpPr>
        <p:spPr/>
        <p:txBody>
          <a:bodyPr/>
          <a:lstStyle/>
          <a:p>
            <a:r>
              <a:rPr lang="en-US" dirty="0"/>
              <a:t>Answers to worksheet questions</a:t>
            </a:r>
          </a:p>
        </p:txBody>
      </p:sp>
      <p:sp>
        <p:nvSpPr>
          <p:cNvPr id="3" name="Content Placeholder 2">
            <a:extLst>
              <a:ext uri="{FF2B5EF4-FFF2-40B4-BE49-F238E27FC236}">
                <a16:creationId xmlns:a16="http://schemas.microsoft.com/office/drawing/2014/main" id="{833E4F8B-A7EE-01DA-3EFE-47F3E958A7D8}"/>
              </a:ext>
            </a:extLst>
          </p:cNvPr>
          <p:cNvSpPr>
            <a:spLocks noGrp="1"/>
          </p:cNvSpPr>
          <p:nvPr>
            <p:ph idx="1"/>
          </p:nvPr>
        </p:nvSpPr>
        <p:spPr>
          <a:xfrm>
            <a:off x="581193" y="2180498"/>
            <a:ext cx="4832056" cy="1248502"/>
          </a:xfrm>
        </p:spPr>
        <p:txBody>
          <a:bodyPr>
            <a:normAutofit/>
          </a:bodyPr>
          <a:lstStyle/>
          <a:p>
            <a:pPr marL="0" indent="0">
              <a:buNone/>
            </a:pPr>
            <a:r>
              <a:rPr lang="en-US" dirty="0">
                <a:latin typeface="Arial" panose="020B0604020202020204" pitchFamily="34" charset="0"/>
                <a:cs typeface="Arial" panose="020B0604020202020204" pitchFamily="34" charset="0"/>
              </a:rPr>
              <a:t>9. Take 5 of the top differential indegrees (which you calculated in step 4) and make a box plot for those genes.</a:t>
            </a:r>
          </a:p>
        </p:txBody>
      </p:sp>
      <p:pic>
        <p:nvPicPr>
          <p:cNvPr id="5" name="Picture 4" descr="A graph with different colored squares&#10;&#10;Description automatically generated">
            <a:extLst>
              <a:ext uri="{FF2B5EF4-FFF2-40B4-BE49-F238E27FC236}">
                <a16:creationId xmlns:a16="http://schemas.microsoft.com/office/drawing/2014/main" id="{BDA7DA2E-7C28-0F99-4120-396A8CDCC7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51524" y="1715956"/>
            <a:ext cx="5001773" cy="5001773"/>
          </a:xfrm>
          <a:prstGeom prst="rect">
            <a:avLst/>
          </a:prstGeom>
        </p:spPr>
      </p:pic>
      <p:sp>
        <p:nvSpPr>
          <p:cNvPr id="4" name="Slide Number Placeholder 3">
            <a:extLst>
              <a:ext uri="{FF2B5EF4-FFF2-40B4-BE49-F238E27FC236}">
                <a16:creationId xmlns:a16="http://schemas.microsoft.com/office/drawing/2014/main" id="{33EE87B6-C1B7-B2E7-79B6-946108E549FA}"/>
              </a:ext>
            </a:extLst>
          </p:cNvPr>
          <p:cNvSpPr>
            <a:spLocks noGrp="1"/>
          </p:cNvSpPr>
          <p:nvPr>
            <p:ph type="sldNum" sz="quarter" idx="12"/>
          </p:nvPr>
        </p:nvSpPr>
        <p:spPr/>
        <p:txBody>
          <a:bodyPr/>
          <a:lstStyle/>
          <a:p>
            <a:fld id="{A343B713-7F62-4C63-9A93-314A14C1FD62}" type="slidenum">
              <a:rPr lang="en-US" smtClean="0"/>
              <a:t>43</a:t>
            </a:fld>
            <a:endParaRPr lang="en-US"/>
          </a:p>
        </p:txBody>
      </p:sp>
    </p:spTree>
    <p:extLst>
      <p:ext uri="{BB962C8B-B14F-4D97-AF65-F5344CB8AC3E}">
        <p14:creationId xmlns:p14="http://schemas.microsoft.com/office/powerpoint/2010/main" val="221404088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DB002C-AF1D-51CD-4E51-B4C88E6747F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8F36F0D-3803-E7A0-194F-B9CCFA6074B8}"/>
              </a:ext>
            </a:extLst>
          </p:cNvPr>
          <p:cNvSpPr>
            <a:spLocks noGrp="1"/>
          </p:cNvSpPr>
          <p:nvPr>
            <p:ph type="title"/>
          </p:nvPr>
        </p:nvSpPr>
        <p:spPr/>
        <p:txBody>
          <a:bodyPr/>
          <a:lstStyle/>
          <a:p>
            <a:r>
              <a:rPr lang="en-US" dirty="0"/>
              <a:t>Answers to worksheet questions</a:t>
            </a:r>
          </a:p>
        </p:txBody>
      </p:sp>
      <p:sp>
        <p:nvSpPr>
          <p:cNvPr id="3" name="Content Placeholder 2">
            <a:extLst>
              <a:ext uri="{FF2B5EF4-FFF2-40B4-BE49-F238E27FC236}">
                <a16:creationId xmlns:a16="http://schemas.microsoft.com/office/drawing/2014/main" id="{6D249B58-A6DF-889E-3966-8DA6BBF97A7C}"/>
              </a:ext>
            </a:extLst>
          </p:cNvPr>
          <p:cNvSpPr>
            <a:spLocks noGrp="1"/>
          </p:cNvSpPr>
          <p:nvPr>
            <p:ph idx="1"/>
          </p:nvPr>
        </p:nvSpPr>
        <p:spPr>
          <a:xfrm>
            <a:off x="581192" y="2180498"/>
            <a:ext cx="11029615" cy="3138478"/>
          </a:xfrm>
        </p:spPr>
        <p:txBody>
          <a:bodyPr>
            <a:normAutofit/>
          </a:bodyPr>
          <a:lstStyle/>
          <a:p>
            <a:pPr marL="0" indent="0">
              <a:buNone/>
            </a:pPr>
            <a:r>
              <a:rPr lang="en-US" dirty="0">
                <a:latin typeface="Arial" panose="020B0604020202020204" pitchFamily="34" charset="0"/>
                <a:cs typeface="Arial" panose="020B0604020202020204" pitchFamily="34" charset="0"/>
              </a:rPr>
              <a:t>10. How many TFs have edges that connect to (regulate) the GDI2 gene in your network? (Hint: Use the help function of </a:t>
            </a:r>
            <a:r>
              <a:rPr lang="en-US" dirty="0" err="1">
                <a:latin typeface="Arial" panose="020B0604020202020204" pitchFamily="34" charset="0"/>
                <a:cs typeface="Arial" panose="020B0604020202020204" pitchFamily="34" charset="0"/>
              </a:rPr>
              <a:t>SiSaNA</a:t>
            </a:r>
            <a:r>
              <a:rPr lang="en-US" dirty="0">
                <a:latin typeface="Arial" panose="020B0604020202020204" pitchFamily="34" charset="0"/>
                <a:cs typeface="Arial" panose="020B0604020202020204" pitchFamily="34" charset="0"/>
              </a:rPr>
              <a:t> (</a:t>
            </a:r>
            <a:r>
              <a:rPr lang="en-US" dirty="0" err="1">
                <a:latin typeface="Courier New" panose="02070309020205020404" pitchFamily="49" charset="0"/>
                <a:cs typeface="Courier New" panose="02070309020205020404" pitchFamily="49" charset="0"/>
              </a:rPr>
              <a:t>sisana</a:t>
            </a:r>
            <a:r>
              <a:rPr lang="en-US" dirty="0">
                <a:latin typeface="Courier New" panose="02070309020205020404" pitchFamily="49" charset="0"/>
                <a:cs typeface="Courier New" panose="02070309020205020404" pitchFamily="49" charset="0"/>
              </a:rPr>
              <a:t> -h</a:t>
            </a:r>
            <a:r>
              <a:rPr lang="en-US" dirty="0">
                <a:latin typeface="Arial" panose="020B0604020202020204" pitchFamily="34" charset="0"/>
                <a:cs typeface="Arial" panose="020B0604020202020204" pitchFamily="34" charset="0"/>
              </a:rPr>
              <a:t>) to find a subcommand that can help with this).</a:t>
            </a:r>
          </a:p>
          <a:p>
            <a:pPr marL="0" indent="0">
              <a:buNone/>
            </a:pPr>
            <a:endParaRPr lang="en-US" dirty="0">
              <a:latin typeface="Arial" panose="020B0604020202020204" pitchFamily="34" charset="0"/>
              <a:cs typeface="Arial" panose="020B0604020202020204" pitchFamily="34" charset="0"/>
            </a:endParaRPr>
          </a:p>
          <a:p>
            <a:pPr marL="0" indent="0">
              <a:buNone/>
            </a:pPr>
            <a:r>
              <a:rPr lang="en-US" dirty="0">
                <a:latin typeface="Arial" panose="020B0604020202020204" pitchFamily="34" charset="0"/>
                <a:cs typeface="Arial" panose="020B0604020202020204" pitchFamily="34" charset="0"/>
              </a:rPr>
              <a:t>Answer: Use the "</a:t>
            </a:r>
            <a:r>
              <a:rPr lang="en-US" dirty="0" err="1">
                <a:latin typeface="Arial" panose="020B0604020202020204" pitchFamily="34" charset="0"/>
                <a:cs typeface="Arial" panose="020B0604020202020204" pitchFamily="34" charset="0"/>
              </a:rPr>
              <a:t>sisana</a:t>
            </a:r>
            <a:r>
              <a:rPr lang="en-US" dirty="0">
                <a:latin typeface="Arial" panose="020B0604020202020204" pitchFamily="34" charset="0"/>
                <a:cs typeface="Arial" panose="020B0604020202020204" pitchFamily="34" charset="0"/>
              </a:rPr>
              <a:t> extract" command and specify a file that has just the text "GDI2" written in it as the "</a:t>
            </a:r>
            <a:r>
              <a:rPr lang="en-US" dirty="0" err="1">
                <a:latin typeface="Arial" panose="020B0604020202020204" pitchFamily="34" charset="0"/>
                <a:cs typeface="Arial" panose="020B0604020202020204" pitchFamily="34" charset="0"/>
              </a:rPr>
              <a:t>namefile</a:t>
            </a:r>
            <a:r>
              <a:rPr lang="en-US" dirty="0">
                <a:latin typeface="Arial" panose="020B0604020202020204" pitchFamily="34" charset="0"/>
                <a:cs typeface="Arial" panose="020B0604020202020204" pitchFamily="34" charset="0"/>
              </a:rPr>
              <a:t>" parameter. Then, you can do </a:t>
            </a:r>
            <a:r>
              <a:rPr lang="en-US" dirty="0" err="1">
                <a:latin typeface="Courier New" panose="02070309020205020404" pitchFamily="49" charset="0"/>
                <a:cs typeface="Courier New" panose="02070309020205020404" pitchFamily="49" charset="0"/>
              </a:rPr>
              <a:t>wc</a:t>
            </a:r>
            <a:r>
              <a:rPr lang="en-US" dirty="0">
                <a:latin typeface="Courier New" panose="02070309020205020404" pitchFamily="49" charset="0"/>
                <a:cs typeface="Courier New" panose="02070309020205020404" pitchFamily="49" charset="0"/>
              </a:rPr>
              <a:t> -l &lt;</a:t>
            </a:r>
            <a:r>
              <a:rPr lang="en-US" dirty="0" err="1">
                <a:latin typeface="Courier New" panose="02070309020205020404" pitchFamily="49" charset="0"/>
                <a:cs typeface="Courier New" panose="02070309020205020404" pitchFamily="49" charset="0"/>
              </a:rPr>
              <a:t>output_file</a:t>
            </a:r>
            <a:r>
              <a:rPr lang="en-US" dirty="0">
                <a:latin typeface="Courier New" panose="02070309020205020404" pitchFamily="49" charset="0"/>
                <a:cs typeface="Courier New" panose="02070309020205020404" pitchFamily="49" charset="0"/>
              </a:rPr>
              <a:t>&gt; </a:t>
            </a:r>
            <a:r>
              <a:rPr lang="en-US" dirty="0">
                <a:latin typeface="Arial" panose="020B0604020202020204" pitchFamily="34" charset="0"/>
                <a:cs typeface="Arial" panose="020B0604020202020204" pitchFamily="34" charset="0"/>
              </a:rPr>
              <a:t>to count the number of rows. So the number of edges is the number of rows – 1, which is 188.</a:t>
            </a:r>
          </a:p>
        </p:txBody>
      </p:sp>
      <p:sp>
        <p:nvSpPr>
          <p:cNvPr id="4" name="Slide Number Placeholder 3">
            <a:extLst>
              <a:ext uri="{FF2B5EF4-FFF2-40B4-BE49-F238E27FC236}">
                <a16:creationId xmlns:a16="http://schemas.microsoft.com/office/drawing/2014/main" id="{E9515740-51D3-ACDF-BFDF-F9646E653E46}"/>
              </a:ext>
            </a:extLst>
          </p:cNvPr>
          <p:cNvSpPr>
            <a:spLocks noGrp="1"/>
          </p:cNvSpPr>
          <p:nvPr>
            <p:ph type="sldNum" sz="quarter" idx="12"/>
          </p:nvPr>
        </p:nvSpPr>
        <p:spPr/>
        <p:txBody>
          <a:bodyPr/>
          <a:lstStyle/>
          <a:p>
            <a:fld id="{A343B713-7F62-4C63-9A93-314A14C1FD62}" type="slidenum">
              <a:rPr lang="en-US" smtClean="0"/>
              <a:t>44</a:t>
            </a:fld>
            <a:endParaRPr lang="en-US"/>
          </a:p>
        </p:txBody>
      </p:sp>
    </p:spTree>
    <p:extLst>
      <p:ext uri="{BB962C8B-B14F-4D97-AF65-F5344CB8AC3E}">
        <p14:creationId xmlns:p14="http://schemas.microsoft.com/office/powerpoint/2010/main" val="383164669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24BC9E-87C0-A4DF-1111-E04F9AB230DC}"/>
              </a:ext>
            </a:extLst>
          </p:cNvPr>
          <p:cNvSpPr>
            <a:spLocks noGrp="1"/>
          </p:cNvSpPr>
          <p:nvPr>
            <p:ph type="title"/>
          </p:nvPr>
        </p:nvSpPr>
        <p:spPr/>
        <p:txBody>
          <a:bodyPr/>
          <a:lstStyle/>
          <a:p>
            <a:r>
              <a:rPr lang="en-US" dirty="0"/>
              <a:t>Course feedback</a:t>
            </a:r>
          </a:p>
        </p:txBody>
      </p:sp>
      <p:sp>
        <p:nvSpPr>
          <p:cNvPr id="4" name="Slide Number Placeholder 3">
            <a:extLst>
              <a:ext uri="{FF2B5EF4-FFF2-40B4-BE49-F238E27FC236}">
                <a16:creationId xmlns:a16="http://schemas.microsoft.com/office/drawing/2014/main" id="{BDCB29CA-881B-38BA-8C02-2AFFE85902A4}"/>
              </a:ext>
            </a:extLst>
          </p:cNvPr>
          <p:cNvSpPr>
            <a:spLocks noGrp="1"/>
          </p:cNvSpPr>
          <p:nvPr>
            <p:ph type="sldNum" sz="quarter" idx="12"/>
          </p:nvPr>
        </p:nvSpPr>
        <p:spPr/>
        <p:txBody>
          <a:bodyPr/>
          <a:lstStyle/>
          <a:p>
            <a:fld id="{A343B713-7F62-4C63-9A93-314A14C1FD62}" type="slidenum">
              <a:rPr lang="en-US" smtClean="0"/>
              <a:t>45</a:t>
            </a:fld>
            <a:endParaRPr lang="en-US"/>
          </a:p>
        </p:txBody>
      </p:sp>
      <p:pic>
        <p:nvPicPr>
          <p:cNvPr id="6" name="Picture 5">
            <a:extLst>
              <a:ext uri="{FF2B5EF4-FFF2-40B4-BE49-F238E27FC236}">
                <a16:creationId xmlns:a16="http://schemas.microsoft.com/office/drawing/2014/main" id="{708FB693-E901-B8C6-E80C-EA9BD727793B}"/>
              </a:ext>
            </a:extLst>
          </p:cNvPr>
          <p:cNvPicPr>
            <a:picLocks noChangeAspect="1"/>
          </p:cNvPicPr>
          <p:nvPr/>
        </p:nvPicPr>
        <p:blipFill>
          <a:blip r:embed="rId2"/>
          <a:stretch>
            <a:fillRect/>
          </a:stretch>
        </p:blipFill>
        <p:spPr>
          <a:xfrm>
            <a:off x="3847818" y="2205888"/>
            <a:ext cx="4039164" cy="4115374"/>
          </a:xfrm>
          <a:prstGeom prst="rect">
            <a:avLst/>
          </a:prstGeom>
        </p:spPr>
      </p:pic>
      <p:sp>
        <p:nvSpPr>
          <p:cNvPr id="7" name="TextBox 6">
            <a:extLst>
              <a:ext uri="{FF2B5EF4-FFF2-40B4-BE49-F238E27FC236}">
                <a16:creationId xmlns:a16="http://schemas.microsoft.com/office/drawing/2014/main" id="{4B51C8E7-64D1-0A87-487A-58575D5F0784}"/>
              </a:ext>
            </a:extLst>
          </p:cNvPr>
          <p:cNvSpPr txBox="1"/>
          <p:nvPr/>
        </p:nvSpPr>
        <p:spPr>
          <a:xfrm>
            <a:off x="8398933" y="3911600"/>
            <a:ext cx="1729512" cy="369332"/>
          </a:xfrm>
          <a:prstGeom prst="rect">
            <a:avLst/>
          </a:prstGeom>
          <a:noFill/>
        </p:spPr>
        <p:txBody>
          <a:bodyPr wrap="none" rtlCol="0">
            <a:spAutoFit/>
          </a:bodyPr>
          <a:lstStyle/>
          <a:p>
            <a:r>
              <a:rPr lang="en-US" dirty="0"/>
              <a:t>nolankn@uio.no</a:t>
            </a:r>
          </a:p>
        </p:txBody>
      </p:sp>
    </p:spTree>
    <p:extLst>
      <p:ext uri="{BB962C8B-B14F-4D97-AF65-F5344CB8AC3E}">
        <p14:creationId xmlns:p14="http://schemas.microsoft.com/office/powerpoint/2010/main" val="31261363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E68431-355D-F994-0F18-FC0A6474A2DD}"/>
              </a:ext>
            </a:extLst>
          </p:cNvPr>
          <p:cNvSpPr>
            <a:spLocks noGrp="1"/>
          </p:cNvSpPr>
          <p:nvPr>
            <p:ph type="title"/>
          </p:nvPr>
        </p:nvSpPr>
        <p:spPr/>
        <p:txBody>
          <a:bodyPr/>
          <a:lstStyle/>
          <a:p>
            <a:r>
              <a:rPr lang="en-US" dirty="0"/>
              <a:t>Transcriptional regulation</a:t>
            </a:r>
          </a:p>
        </p:txBody>
      </p:sp>
      <p:sp>
        <p:nvSpPr>
          <p:cNvPr id="3" name="Slide Number Placeholder 2">
            <a:extLst>
              <a:ext uri="{FF2B5EF4-FFF2-40B4-BE49-F238E27FC236}">
                <a16:creationId xmlns:a16="http://schemas.microsoft.com/office/drawing/2014/main" id="{7D7C4A13-E77A-F3EF-3D05-FDF071AD328B}"/>
              </a:ext>
            </a:extLst>
          </p:cNvPr>
          <p:cNvSpPr>
            <a:spLocks noGrp="1"/>
          </p:cNvSpPr>
          <p:nvPr>
            <p:ph type="sldNum" sz="quarter" idx="12"/>
          </p:nvPr>
        </p:nvSpPr>
        <p:spPr/>
        <p:txBody>
          <a:bodyPr/>
          <a:lstStyle/>
          <a:p>
            <a:fld id="{38D962C9-4D41-4430-BA07-1829DB344860}" type="slidenum">
              <a:rPr lang="en-US" smtClean="0"/>
              <a:t>5</a:t>
            </a:fld>
            <a:endParaRPr lang="en-US"/>
          </a:p>
        </p:txBody>
      </p:sp>
      <p:sp>
        <p:nvSpPr>
          <p:cNvPr id="4" name="Content Placeholder 2">
            <a:extLst>
              <a:ext uri="{FF2B5EF4-FFF2-40B4-BE49-F238E27FC236}">
                <a16:creationId xmlns:a16="http://schemas.microsoft.com/office/drawing/2014/main" id="{5ED67541-D9B1-F1B3-B9AC-A9B8C770E55A}"/>
              </a:ext>
            </a:extLst>
          </p:cNvPr>
          <p:cNvSpPr>
            <a:spLocks noGrp="1"/>
          </p:cNvSpPr>
          <p:nvPr>
            <p:ph idx="1"/>
          </p:nvPr>
        </p:nvSpPr>
        <p:spPr>
          <a:xfrm>
            <a:off x="1008133" y="1394460"/>
            <a:ext cx="10515600" cy="5327015"/>
          </a:xfrm>
        </p:spPr>
        <p:txBody>
          <a:bodyPr>
            <a:noAutofit/>
          </a:bodyPr>
          <a:lstStyle/>
          <a:p>
            <a:pPr marL="0" indent="0">
              <a:buNone/>
            </a:pPr>
            <a:r>
              <a:rPr lang="en-US" sz="2400" dirty="0">
                <a:latin typeface="Arial" panose="020B0604020202020204" pitchFamily="34" charset="0"/>
                <a:cs typeface="Arial" panose="020B0604020202020204" pitchFamily="34" charset="0"/>
              </a:rPr>
              <a:t>Regulatory networks model gene regulation, which occurs at multiple levels</a:t>
            </a:r>
          </a:p>
          <a:p>
            <a:r>
              <a:rPr lang="en-US" sz="2400" dirty="0">
                <a:latin typeface="Arial" panose="020B0604020202020204" pitchFamily="34" charset="0"/>
                <a:cs typeface="Arial" panose="020B0604020202020204" pitchFamily="34" charset="0"/>
              </a:rPr>
              <a:t>Epigenetic level</a:t>
            </a:r>
          </a:p>
          <a:p>
            <a:pPr lvl="1"/>
            <a:r>
              <a:rPr lang="en-US" sz="2400" dirty="0">
                <a:latin typeface="Arial" panose="020B0604020202020204" pitchFamily="34" charset="0"/>
                <a:cs typeface="Arial" panose="020B0604020202020204" pitchFamily="34" charset="0"/>
              </a:rPr>
              <a:t>Methylation</a:t>
            </a:r>
          </a:p>
          <a:p>
            <a:r>
              <a:rPr lang="en-US" sz="2400" dirty="0">
                <a:latin typeface="Arial" panose="020B0604020202020204" pitchFamily="34" charset="0"/>
                <a:cs typeface="Arial" panose="020B0604020202020204" pitchFamily="34" charset="0"/>
              </a:rPr>
              <a:t>Post-transcriptional modification</a:t>
            </a:r>
          </a:p>
          <a:p>
            <a:pPr lvl="1"/>
            <a:r>
              <a:rPr lang="en-US" sz="2400" dirty="0">
                <a:latin typeface="Arial" panose="020B0604020202020204" pitchFamily="34" charset="0"/>
                <a:cs typeface="Arial" panose="020B0604020202020204" pitchFamily="34" charset="0"/>
              </a:rPr>
              <a:t>Alternative splicing</a:t>
            </a:r>
          </a:p>
          <a:p>
            <a:r>
              <a:rPr lang="en-US" sz="2400" dirty="0">
                <a:latin typeface="Arial" panose="020B0604020202020204" pitchFamily="34" charset="0"/>
                <a:cs typeface="Arial" panose="020B0604020202020204" pitchFamily="34" charset="0"/>
              </a:rPr>
              <a:t>Transcriptional level</a:t>
            </a:r>
          </a:p>
          <a:p>
            <a:pPr lvl="1"/>
            <a:r>
              <a:rPr lang="en-US" sz="2400" dirty="0">
                <a:latin typeface="Arial" panose="020B0604020202020204" pitchFamily="34" charset="0"/>
                <a:cs typeface="Arial" panose="020B0604020202020204" pitchFamily="34" charset="0"/>
              </a:rPr>
              <a:t>Transcription factors</a:t>
            </a:r>
          </a:p>
        </p:txBody>
      </p:sp>
    </p:spTree>
    <p:extLst>
      <p:ext uri="{BB962C8B-B14F-4D97-AF65-F5344CB8AC3E}">
        <p14:creationId xmlns:p14="http://schemas.microsoft.com/office/powerpoint/2010/main" val="28562732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E68431-355D-F994-0F18-FC0A6474A2DD}"/>
              </a:ext>
            </a:extLst>
          </p:cNvPr>
          <p:cNvSpPr>
            <a:spLocks noGrp="1"/>
          </p:cNvSpPr>
          <p:nvPr>
            <p:ph type="title"/>
          </p:nvPr>
        </p:nvSpPr>
        <p:spPr/>
        <p:txBody>
          <a:bodyPr/>
          <a:lstStyle/>
          <a:p>
            <a:r>
              <a:rPr lang="en-US" dirty="0"/>
              <a:t>Epigenetic regulation</a:t>
            </a:r>
          </a:p>
        </p:txBody>
      </p:sp>
      <p:sp>
        <p:nvSpPr>
          <p:cNvPr id="3" name="Slide Number Placeholder 2">
            <a:extLst>
              <a:ext uri="{FF2B5EF4-FFF2-40B4-BE49-F238E27FC236}">
                <a16:creationId xmlns:a16="http://schemas.microsoft.com/office/drawing/2014/main" id="{7D7C4A13-E77A-F3EF-3D05-FDF071AD328B}"/>
              </a:ext>
            </a:extLst>
          </p:cNvPr>
          <p:cNvSpPr>
            <a:spLocks noGrp="1"/>
          </p:cNvSpPr>
          <p:nvPr>
            <p:ph type="sldNum" sz="quarter" idx="12"/>
          </p:nvPr>
        </p:nvSpPr>
        <p:spPr/>
        <p:txBody>
          <a:bodyPr/>
          <a:lstStyle/>
          <a:p>
            <a:fld id="{38D962C9-4D41-4430-BA07-1829DB344860}" type="slidenum">
              <a:rPr lang="en-US" smtClean="0"/>
              <a:t>6</a:t>
            </a:fld>
            <a:endParaRPr lang="en-US"/>
          </a:p>
        </p:txBody>
      </p:sp>
      <p:pic>
        <p:nvPicPr>
          <p:cNvPr id="7" name="Picture 6" descr="A diagram of a cell membrane&#10;&#10;Description automatically generated">
            <a:extLst>
              <a:ext uri="{FF2B5EF4-FFF2-40B4-BE49-F238E27FC236}">
                <a16:creationId xmlns:a16="http://schemas.microsoft.com/office/drawing/2014/main" id="{2340D878-D994-4E4B-C7F9-5B6FE8B7DB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48933" y="1764465"/>
            <a:ext cx="7063169" cy="4805668"/>
          </a:xfrm>
          <a:prstGeom prst="rect">
            <a:avLst/>
          </a:prstGeom>
        </p:spPr>
      </p:pic>
      <p:sp>
        <p:nvSpPr>
          <p:cNvPr id="8" name="TextBox 7">
            <a:extLst>
              <a:ext uri="{FF2B5EF4-FFF2-40B4-BE49-F238E27FC236}">
                <a16:creationId xmlns:a16="http://schemas.microsoft.com/office/drawing/2014/main" id="{C4A9774F-F57B-12FE-B783-9BC97CECCC1A}"/>
              </a:ext>
            </a:extLst>
          </p:cNvPr>
          <p:cNvSpPr txBox="1"/>
          <p:nvPr/>
        </p:nvSpPr>
        <p:spPr>
          <a:xfrm>
            <a:off x="9250023" y="5851065"/>
            <a:ext cx="1636295" cy="707886"/>
          </a:xfrm>
          <a:prstGeom prst="rect">
            <a:avLst/>
          </a:prstGeom>
          <a:noFill/>
        </p:spPr>
        <p:txBody>
          <a:bodyPr wrap="square">
            <a:spAutoFit/>
          </a:bodyPr>
          <a:lstStyle/>
          <a:p>
            <a:r>
              <a:rPr lang="en-US" sz="1000" dirty="0"/>
              <a:t>https://upload.wikimedia.org/wikipedia/commons/f/fc/Epigenetic_mechanisms.png</a:t>
            </a:r>
          </a:p>
        </p:txBody>
      </p:sp>
    </p:spTree>
    <p:extLst>
      <p:ext uri="{BB962C8B-B14F-4D97-AF65-F5344CB8AC3E}">
        <p14:creationId xmlns:p14="http://schemas.microsoft.com/office/powerpoint/2010/main" val="10251483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5A7A34-3EEF-B60D-E8EA-648F9F8989A0}"/>
              </a:ext>
            </a:extLst>
          </p:cNvPr>
          <p:cNvSpPr>
            <a:spLocks noGrp="1"/>
          </p:cNvSpPr>
          <p:nvPr>
            <p:ph type="title"/>
          </p:nvPr>
        </p:nvSpPr>
        <p:spPr/>
        <p:txBody>
          <a:bodyPr/>
          <a:lstStyle/>
          <a:p>
            <a:r>
              <a:rPr lang="en-US" dirty="0"/>
              <a:t>Post-transcriptional modification</a:t>
            </a:r>
          </a:p>
        </p:txBody>
      </p:sp>
      <p:sp>
        <p:nvSpPr>
          <p:cNvPr id="4" name="Slide Number Placeholder 3">
            <a:extLst>
              <a:ext uri="{FF2B5EF4-FFF2-40B4-BE49-F238E27FC236}">
                <a16:creationId xmlns:a16="http://schemas.microsoft.com/office/drawing/2014/main" id="{8B47119E-359A-28D6-C58F-67E27B12B2B8}"/>
              </a:ext>
            </a:extLst>
          </p:cNvPr>
          <p:cNvSpPr>
            <a:spLocks noGrp="1"/>
          </p:cNvSpPr>
          <p:nvPr>
            <p:ph type="sldNum" sz="quarter" idx="12"/>
          </p:nvPr>
        </p:nvSpPr>
        <p:spPr/>
        <p:txBody>
          <a:bodyPr/>
          <a:lstStyle/>
          <a:p>
            <a:fld id="{16219510-905B-4A35-A2D5-94EBEB0EEAEE}" type="slidenum">
              <a:rPr lang="en-US" smtClean="0"/>
              <a:t>7</a:t>
            </a:fld>
            <a:endParaRPr lang="en-US"/>
          </a:p>
        </p:txBody>
      </p:sp>
      <p:pic>
        <p:nvPicPr>
          <p:cNvPr id="5" name="Picture 4" descr="A diagram of different types of splicing&#10;&#10;Description automatically generated">
            <a:extLst>
              <a:ext uri="{FF2B5EF4-FFF2-40B4-BE49-F238E27FC236}">
                <a16:creationId xmlns:a16="http://schemas.microsoft.com/office/drawing/2014/main" id="{9DD1A731-1A85-2873-BF1E-DA8A6D86EC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3500" y="1883905"/>
            <a:ext cx="9525000" cy="4581525"/>
          </a:xfrm>
          <a:prstGeom prst="rect">
            <a:avLst/>
          </a:prstGeom>
        </p:spPr>
      </p:pic>
      <p:sp>
        <p:nvSpPr>
          <p:cNvPr id="7" name="TextBox 6">
            <a:extLst>
              <a:ext uri="{FF2B5EF4-FFF2-40B4-BE49-F238E27FC236}">
                <a16:creationId xmlns:a16="http://schemas.microsoft.com/office/drawing/2014/main" id="{DD737431-252B-BC89-4DE8-36367971A70A}"/>
              </a:ext>
            </a:extLst>
          </p:cNvPr>
          <p:cNvSpPr txBox="1"/>
          <p:nvPr/>
        </p:nvSpPr>
        <p:spPr>
          <a:xfrm>
            <a:off x="3481137" y="6474647"/>
            <a:ext cx="5229726" cy="246221"/>
          </a:xfrm>
          <a:prstGeom prst="rect">
            <a:avLst/>
          </a:prstGeom>
          <a:noFill/>
        </p:spPr>
        <p:txBody>
          <a:bodyPr wrap="square">
            <a:spAutoFit/>
          </a:bodyPr>
          <a:lstStyle/>
          <a:p>
            <a:r>
              <a:rPr lang="en-US" sz="1000" dirty="0"/>
              <a:t>https://upload.wikimedia.org/wikipedia/commons/0/0a/DNA_alternative_splicing.gif</a:t>
            </a:r>
          </a:p>
        </p:txBody>
      </p:sp>
    </p:spTree>
    <p:extLst>
      <p:ext uri="{BB962C8B-B14F-4D97-AF65-F5344CB8AC3E}">
        <p14:creationId xmlns:p14="http://schemas.microsoft.com/office/powerpoint/2010/main" val="16832900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19E933-5555-D49C-4F6F-18617DCC0455}"/>
              </a:ext>
            </a:extLst>
          </p:cNvPr>
          <p:cNvSpPr>
            <a:spLocks noGrp="1"/>
          </p:cNvSpPr>
          <p:nvPr>
            <p:ph type="title"/>
          </p:nvPr>
        </p:nvSpPr>
        <p:spPr/>
        <p:txBody>
          <a:bodyPr/>
          <a:lstStyle/>
          <a:p>
            <a:r>
              <a:rPr lang="en-US" dirty="0"/>
              <a:t>Regulation via transcription factors</a:t>
            </a:r>
          </a:p>
        </p:txBody>
      </p:sp>
      <p:sp>
        <p:nvSpPr>
          <p:cNvPr id="4" name="Slide Number Placeholder 3">
            <a:extLst>
              <a:ext uri="{FF2B5EF4-FFF2-40B4-BE49-F238E27FC236}">
                <a16:creationId xmlns:a16="http://schemas.microsoft.com/office/drawing/2014/main" id="{FB9FC22E-2707-DE4E-00E8-EBF6D4042A43}"/>
              </a:ext>
            </a:extLst>
          </p:cNvPr>
          <p:cNvSpPr>
            <a:spLocks noGrp="1"/>
          </p:cNvSpPr>
          <p:nvPr>
            <p:ph type="sldNum" sz="quarter" idx="12"/>
          </p:nvPr>
        </p:nvSpPr>
        <p:spPr/>
        <p:txBody>
          <a:bodyPr/>
          <a:lstStyle/>
          <a:p>
            <a:fld id="{16219510-905B-4A35-A2D5-94EBEB0EEAEE}" type="slidenum">
              <a:rPr lang="en-US" smtClean="0"/>
              <a:t>8</a:t>
            </a:fld>
            <a:endParaRPr lang="en-US" dirty="0"/>
          </a:p>
        </p:txBody>
      </p:sp>
      <p:pic>
        <p:nvPicPr>
          <p:cNvPr id="5" name="Picture 4">
            <a:extLst>
              <a:ext uri="{FF2B5EF4-FFF2-40B4-BE49-F238E27FC236}">
                <a16:creationId xmlns:a16="http://schemas.microsoft.com/office/drawing/2014/main" id="{7DD23992-6A45-D377-DF9E-F32F4D2CCAC1}"/>
              </a:ext>
            </a:extLst>
          </p:cNvPr>
          <p:cNvPicPr>
            <a:picLocks noChangeAspect="1"/>
          </p:cNvPicPr>
          <p:nvPr/>
        </p:nvPicPr>
        <p:blipFill>
          <a:blip r:embed="rId2"/>
          <a:stretch>
            <a:fillRect/>
          </a:stretch>
        </p:blipFill>
        <p:spPr>
          <a:xfrm>
            <a:off x="2790363" y="2079308"/>
            <a:ext cx="6611273" cy="4048690"/>
          </a:xfrm>
          <a:prstGeom prst="rect">
            <a:avLst/>
          </a:prstGeom>
        </p:spPr>
      </p:pic>
      <p:sp>
        <p:nvSpPr>
          <p:cNvPr id="6" name="TextBox 5">
            <a:extLst>
              <a:ext uri="{FF2B5EF4-FFF2-40B4-BE49-F238E27FC236}">
                <a16:creationId xmlns:a16="http://schemas.microsoft.com/office/drawing/2014/main" id="{C8C2D372-DB66-1C3F-CB19-037AD051E9D3}"/>
              </a:ext>
            </a:extLst>
          </p:cNvPr>
          <p:cNvSpPr txBox="1"/>
          <p:nvPr/>
        </p:nvSpPr>
        <p:spPr>
          <a:xfrm>
            <a:off x="3047998" y="6144375"/>
            <a:ext cx="6611273" cy="246221"/>
          </a:xfrm>
          <a:prstGeom prst="rect">
            <a:avLst/>
          </a:prstGeom>
          <a:noFill/>
        </p:spPr>
        <p:txBody>
          <a:bodyPr wrap="square">
            <a:spAutoFit/>
          </a:bodyPr>
          <a:lstStyle/>
          <a:p>
            <a:r>
              <a:rPr lang="en-US" sz="1000" dirty="0"/>
              <a:t>https://courses.lumenlearning.com/wm-biology1/chapter/reading-eukaryotic-transcription-gene-regulation/</a:t>
            </a:r>
          </a:p>
        </p:txBody>
      </p:sp>
    </p:spTree>
    <p:extLst>
      <p:ext uri="{BB962C8B-B14F-4D97-AF65-F5344CB8AC3E}">
        <p14:creationId xmlns:p14="http://schemas.microsoft.com/office/powerpoint/2010/main" val="30553198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71ECF-F46B-845A-6F9C-5ED6C8F22315}"/>
              </a:ext>
            </a:extLst>
          </p:cNvPr>
          <p:cNvSpPr>
            <a:spLocks noGrp="1"/>
          </p:cNvSpPr>
          <p:nvPr>
            <p:ph type="title"/>
          </p:nvPr>
        </p:nvSpPr>
        <p:spPr/>
        <p:txBody>
          <a:bodyPr/>
          <a:lstStyle/>
          <a:p>
            <a:r>
              <a:rPr lang="en-US" dirty="0"/>
              <a:t>the regulation of cancer</a:t>
            </a:r>
          </a:p>
        </p:txBody>
      </p:sp>
      <p:sp>
        <p:nvSpPr>
          <p:cNvPr id="4" name="Slide Number Placeholder 3">
            <a:extLst>
              <a:ext uri="{FF2B5EF4-FFF2-40B4-BE49-F238E27FC236}">
                <a16:creationId xmlns:a16="http://schemas.microsoft.com/office/drawing/2014/main" id="{18A78064-35B1-4335-4472-1F314900F173}"/>
              </a:ext>
            </a:extLst>
          </p:cNvPr>
          <p:cNvSpPr>
            <a:spLocks noGrp="1"/>
          </p:cNvSpPr>
          <p:nvPr>
            <p:ph type="sldNum" sz="quarter" idx="12"/>
          </p:nvPr>
        </p:nvSpPr>
        <p:spPr/>
        <p:txBody>
          <a:bodyPr/>
          <a:lstStyle/>
          <a:p>
            <a:fld id="{16219510-905B-4A35-A2D5-94EBEB0EEAEE}" type="slidenum">
              <a:rPr lang="en-US" smtClean="0"/>
              <a:t>9</a:t>
            </a:fld>
            <a:endParaRPr lang="en-US"/>
          </a:p>
        </p:txBody>
      </p:sp>
      <p:sp>
        <p:nvSpPr>
          <p:cNvPr id="9" name="TextBox 8">
            <a:extLst>
              <a:ext uri="{FF2B5EF4-FFF2-40B4-BE49-F238E27FC236}">
                <a16:creationId xmlns:a16="http://schemas.microsoft.com/office/drawing/2014/main" id="{BB7AC914-0076-C270-86A7-8744306BBF33}"/>
              </a:ext>
            </a:extLst>
          </p:cNvPr>
          <p:cNvSpPr txBox="1"/>
          <p:nvPr/>
        </p:nvSpPr>
        <p:spPr>
          <a:xfrm>
            <a:off x="6897261" y="6138802"/>
            <a:ext cx="3818535" cy="400110"/>
          </a:xfrm>
          <a:prstGeom prst="rect">
            <a:avLst/>
          </a:prstGeom>
          <a:noFill/>
        </p:spPr>
        <p:txBody>
          <a:bodyPr wrap="square">
            <a:spAutoFit/>
          </a:bodyPr>
          <a:lstStyle/>
          <a:p>
            <a:r>
              <a:rPr lang="en-US" sz="1000" dirty="0"/>
              <a:t>Hanahan &amp; Weinberg, 2000</a:t>
            </a:r>
          </a:p>
          <a:p>
            <a:r>
              <a:rPr lang="en-US" sz="1000" dirty="0"/>
              <a:t>https://www.cell.com/cell/fulltext/S0092-8674(00)81683-9</a:t>
            </a:r>
          </a:p>
        </p:txBody>
      </p:sp>
      <p:pic>
        <p:nvPicPr>
          <p:cNvPr id="10" name="Picture 9" descr="A diagram of an embryonic cell&#10;&#10;Description automatically generated with medium confidence">
            <a:extLst>
              <a:ext uri="{FF2B5EF4-FFF2-40B4-BE49-F238E27FC236}">
                <a16:creationId xmlns:a16="http://schemas.microsoft.com/office/drawing/2014/main" id="{E02002D6-30B9-A910-8845-E4C41BDCE1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94365" y="2088682"/>
            <a:ext cx="3275980" cy="3953015"/>
          </a:xfrm>
          <a:prstGeom prst="rect">
            <a:avLst/>
          </a:prstGeom>
        </p:spPr>
      </p:pic>
      <p:sp>
        <p:nvSpPr>
          <p:cNvPr id="11" name="TextBox 10">
            <a:extLst>
              <a:ext uri="{FF2B5EF4-FFF2-40B4-BE49-F238E27FC236}">
                <a16:creationId xmlns:a16="http://schemas.microsoft.com/office/drawing/2014/main" id="{63765F6B-04F0-1EF8-768A-23E93EB72585}"/>
              </a:ext>
            </a:extLst>
          </p:cNvPr>
          <p:cNvSpPr txBox="1"/>
          <p:nvPr/>
        </p:nvSpPr>
        <p:spPr>
          <a:xfrm>
            <a:off x="760396" y="2088682"/>
            <a:ext cx="5335604" cy="3046988"/>
          </a:xfrm>
          <a:prstGeom prst="rect">
            <a:avLst/>
          </a:prstGeom>
          <a:noFill/>
        </p:spPr>
        <p:txBody>
          <a:bodyPr wrap="square" rtlCol="0">
            <a:spAutoFit/>
          </a:bodyPr>
          <a:lstStyle/>
          <a:p>
            <a:pPr marL="342900" indent="-342900">
              <a:buClr>
                <a:schemeClr val="accent2"/>
              </a:buClr>
              <a:buFont typeface="Wingdings" panose="05000000000000000000" pitchFamily="2" charset="2"/>
              <a:buChar char="§"/>
            </a:pPr>
            <a:r>
              <a:rPr lang="en-US" sz="2400" dirty="0">
                <a:latin typeface="Arial" panose="020B0604020202020204" pitchFamily="34" charset="0"/>
                <a:cs typeface="Arial" panose="020B0604020202020204" pitchFamily="34" charset="0"/>
              </a:rPr>
              <a:t>Cancer is an incredibly difficult disease to study </a:t>
            </a:r>
          </a:p>
          <a:p>
            <a:pPr marL="342900" indent="-342900">
              <a:buClr>
                <a:schemeClr val="accent2"/>
              </a:buClr>
              <a:buFont typeface="Wingdings" panose="05000000000000000000" pitchFamily="2" charset="2"/>
              <a:buChar char="§"/>
            </a:pPr>
            <a:r>
              <a:rPr lang="en-US" sz="2400" dirty="0">
                <a:latin typeface="Arial" panose="020B0604020202020204" pitchFamily="34" charset="0"/>
                <a:cs typeface="Arial" panose="020B0604020202020204" pitchFamily="34" charset="0"/>
              </a:rPr>
              <a:t>In 2000, Hanahan and Weinberg publish their famous paper “The Hallmarks of Cancer”</a:t>
            </a:r>
          </a:p>
          <a:p>
            <a:pPr marL="800100" lvl="1" indent="-342900">
              <a:buClr>
                <a:schemeClr val="accent2"/>
              </a:buClr>
              <a:buFont typeface="Wingdings" panose="05000000000000000000" pitchFamily="2" charset="2"/>
              <a:buChar char="§"/>
            </a:pPr>
            <a:r>
              <a:rPr lang="en-US" sz="2400" dirty="0">
                <a:latin typeface="Arial" panose="020B0604020202020204" pitchFamily="34" charset="0"/>
                <a:cs typeface="Arial" panose="020B0604020202020204" pitchFamily="34" charset="0"/>
              </a:rPr>
              <a:t>Lays out the required characteristics for a tumor to be considered cancerous</a:t>
            </a:r>
          </a:p>
        </p:txBody>
      </p:sp>
    </p:spTree>
    <p:extLst>
      <p:ext uri="{BB962C8B-B14F-4D97-AF65-F5344CB8AC3E}">
        <p14:creationId xmlns:p14="http://schemas.microsoft.com/office/powerpoint/2010/main" val="1243051034"/>
      </p:ext>
    </p:extLst>
  </p:cSld>
  <p:clrMapOvr>
    <a:masterClrMapping/>
  </p:clrMapOvr>
</p:sld>
</file>

<file path=ppt/theme/theme1.xml><?xml version="1.0" encoding="utf-8"?>
<a:theme xmlns:a="http://schemas.openxmlformats.org/drawingml/2006/main" name="Dividend">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66F1C100-1D2B-4BEA-AD01-C4F230B3B96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Dividend</Template>
  <TotalTime>936</TotalTime>
  <Words>2307</Words>
  <Application>Microsoft Office PowerPoint</Application>
  <PresentationFormat>Widescreen</PresentationFormat>
  <Paragraphs>277</Paragraphs>
  <Slides>45</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45</vt:i4>
      </vt:variant>
    </vt:vector>
  </HeadingPairs>
  <TitlesOfParts>
    <vt:vector size="52" baseType="lpstr">
      <vt:lpstr>Aptos</vt:lpstr>
      <vt:lpstr>Arial</vt:lpstr>
      <vt:lpstr>Courier New</vt:lpstr>
      <vt:lpstr>Gill Sans MT</vt:lpstr>
      <vt:lpstr>Wingdings</vt:lpstr>
      <vt:lpstr>Wingdings 2</vt:lpstr>
      <vt:lpstr>Dividend</vt:lpstr>
      <vt:lpstr>Using the SiSaNA Pipeline to Reconstruct and Analyze Patient-Specific Gene Regulatory Networks</vt:lpstr>
      <vt:lpstr>Schedule</vt:lpstr>
      <vt:lpstr>About me</vt:lpstr>
      <vt:lpstr>Quick disclaimer</vt:lpstr>
      <vt:lpstr>Transcriptional regulation</vt:lpstr>
      <vt:lpstr>Epigenetic regulation</vt:lpstr>
      <vt:lpstr>Post-transcriptional modification</vt:lpstr>
      <vt:lpstr>Regulation via transcription factors</vt:lpstr>
      <vt:lpstr>the regulation of cancer</vt:lpstr>
      <vt:lpstr>Applying these tools to understand the regulation of cancer</vt:lpstr>
      <vt:lpstr>The network zoo</vt:lpstr>
      <vt:lpstr>The network zoo</vt:lpstr>
      <vt:lpstr>Panda models regulatory interactions</vt:lpstr>
      <vt:lpstr>Panda models regulatory interactions</vt:lpstr>
      <vt:lpstr>Panda uses a message passing approach to achieve this</vt:lpstr>
      <vt:lpstr>Panda uses a message passing approach to achieve this</vt:lpstr>
      <vt:lpstr>The hamming distance</vt:lpstr>
      <vt:lpstr>lioness</vt:lpstr>
      <vt:lpstr>lioness</vt:lpstr>
      <vt:lpstr>Applying lioness to breast cancer data</vt:lpstr>
      <vt:lpstr>PowerPoint Presentation</vt:lpstr>
      <vt:lpstr>Online databases such as TCGA and Metabric can be used as sources of biological data for breast cancer</vt:lpstr>
      <vt:lpstr>Using sisana to create and analyze patient specific regulatory networks</vt:lpstr>
      <vt:lpstr>Clustering of breast cancer on in-degrees reveals two distinct basal clusters</vt:lpstr>
      <vt:lpstr>These two basal groups greatly differ in survival</vt:lpstr>
      <vt:lpstr>T cell, NK cells, and Macrophages distinguish the two basal groups from one another</vt:lpstr>
      <vt:lpstr>The RFX family of transcription factors specifically appear to play a large role in the transcriptional landscape that separates the basal groups</vt:lpstr>
      <vt:lpstr>Your task for today</vt:lpstr>
      <vt:lpstr>Sisana input files</vt:lpstr>
      <vt:lpstr>Sisana input files</vt:lpstr>
      <vt:lpstr>Running the sisana pipeline</vt:lpstr>
      <vt:lpstr>Interpreting the results of sisana</vt:lpstr>
      <vt:lpstr>Instructions</vt:lpstr>
      <vt:lpstr>A quick command line refresher</vt:lpstr>
      <vt:lpstr>Answers to worksheet questions</vt:lpstr>
      <vt:lpstr>Answers to worksheet questions</vt:lpstr>
      <vt:lpstr>Answers to worksheet questions</vt:lpstr>
      <vt:lpstr>Answers to worksheet questions</vt:lpstr>
      <vt:lpstr>Answers to worksheet questions</vt:lpstr>
      <vt:lpstr>Answers to worksheet questions</vt:lpstr>
      <vt:lpstr>Answers to worksheet questions</vt:lpstr>
      <vt:lpstr>Answers to worksheet questions</vt:lpstr>
      <vt:lpstr>Answers to worksheet questions</vt:lpstr>
      <vt:lpstr>Answers to worksheet questions</vt:lpstr>
      <vt:lpstr>Course feedback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Using the SiSaNA Pipeline to Reconstruct and Analyze Patient-Specific Gene Regulatory Networks</dc:title>
  <dc:creator>Nolan Keith Newman</dc:creator>
  <cp:lastModifiedBy>Nolan Keith Newman</cp:lastModifiedBy>
  <cp:revision>53</cp:revision>
  <dcterms:created xsi:type="dcterms:W3CDTF">2024-12-04T09:00:39Z</dcterms:created>
  <dcterms:modified xsi:type="dcterms:W3CDTF">2025-12-02T15:30:34Z</dcterms:modified>
</cp:coreProperties>
</file>